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 id="2147483812" r:id="rId2"/>
    <p:sldMasterId id="2147483824" r:id="rId3"/>
    <p:sldMasterId id="2147483904" r:id="rId4"/>
  </p:sldMasterIdLst>
  <p:notesMasterIdLst>
    <p:notesMasterId r:id="rId25"/>
  </p:notesMasterIdLst>
  <p:handoutMasterIdLst>
    <p:handoutMasterId r:id="rId26"/>
  </p:handoutMasterIdLst>
  <p:sldIdLst>
    <p:sldId id="292" r:id="rId5"/>
    <p:sldId id="504" r:id="rId6"/>
    <p:sldId id="489" r:id="rId7"/>
    <p:sldId id="484" r:id="rId8"/>
    <p:sldId id="490" r:id="rId9"/>
    <p:sldId id="496" r:id="rId10"/>
    <p:sldId id="493" r:id="rId11"/>
    <p:sldId id="494" r:id="rId12"/>
    <p:sldId id="495" r:id="rId13"/>
    <p:sldId id="505" r:id="rId14"/>
    <p:sldId id="492" r:id="rId15"/>
    <p:sldId id="499" r:id="rId16"/>
    <p:sldId id="501" r:id="rId17"/>
    <p:sldId id="502" r:id="rId18"/>
    <p:sldId id="503" r:id="rId19"/>
    <p:sldId id="513" r:id="rId20"/>
    <p:sldId id="514" r:id="rId21"/>
    <p:sldId id="516" r:id="rId22"/>
    <p:sldId id="515" r:id="rId23"/>
    <p:sldId id="344" r:id="rId24"/>
  </p:sldIdLst>
  <p:sldSz cx="12192000" cy="6858000"/>
  <p:notesSz cx="6797675" cy="987425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Labriga" initials="" lastIdx="11" clrIdx="0"/>
  <p:cmAuthor id="1" name="FB" initials="" lastIdx="6" clrIdx="1"/>
  <p:cmAuthor id="2" name="Bilyana Spasova" initials="" lastIdx="16" clrIdx="2"/>
  <p:cmAuthor id="3" name="Françoise Bonnet" initials=""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B93"/>
    <a:srgbClr val="B7D4FF"/>
    <a:srgbClr val="7F417B"/>
    <a:srgbClr val="D67F00"/>
    <a:srgbClr val="FF9900"/>
    <a:srgbClr val="00A200"/>
    <a:srgbClr val="0099CC"/>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681" autoAdjust="0"/>
    <p:restoredTop sz="92384" autoAdjust="0"/>
  </p:normalViewPr>
  <p:slideViewPr>
    <p:cSldViewPr snapToGrid="0">
      <p:cViewPr>
        <p:scale>
          <a:sx n="75" d="100"/>
          <a:sy n="75" d="100"/>
        </p:scale>
        <p:origin x="-1152" y="-72"/>
      </p:cViewPr>
      <p:guideLst>
        <p:guide orient="horz" pos="2160"/>
        <p:guide pos="3840"/>
      </p:guideLst>
    </p:cSldViewPr>
  </p:slideViewPr>
  <p:outlineViewPr>
    <p:cViewPr>
      <p:scale>
        <a:sx n="33" d="100"/>
        <a:sy n="33" d="100"/>
      </p:scale>
      <p:origin x="0" y="-2850"/>
    </p:cViewPr>
  </p:outlineViewPr>
  <p:notesTextViewPr>
    <p:cViewPr>
      <p:scale>
        <a:sx n="1" d="1"/>
        <a:sy n="1" d="1"/>
      </p:scale>
      <p:origin x="0" y="0"/>
    </p:cViewPr>
  </p:notesTextViewPr>
  <p:sorterViewPr>
    <p:cViewPr>
      <p:scale>
        <a:sx n="100" d="100"/>
        <a:sy n="100" d="100"/>
      </p:scale>
      <p:origin x="0" y="1620"/>
    </p:cViewPr>
  </p:sorterViewPr>
  <p:notesViewPr>
    <p:cSldViewPr snapToGrid="0">
      <p:cViewPr varScale="1">
        <p:scale>
          <a:sx n="62" d="100"/>
          <a:sy n="62" d="100"/>
        </p:scale>
        <p:origin x="2874" y="-24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996C5DF-44DF-46ED-BB61-0FC18F79695F}" type="datetimeFigureOut">
              <a:rPr lang="en-GB"/>
              <a:pPr>
                <a:defRPr/>
              </a:pPr>
              <a:t>22/10/2015</a:t>
            </a:fld>
            <a:endParaRPr lang="en-GB"/>
          </a:p>
        </p:txBody>
      </p:sp>
      <p:sp>
        <p:nvSpPr>
          <p:cNvPr id="4" name="Footer Placeholder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2B090A9-E688-49F7-8FCA-559C569BDB0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BE"/>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2BEB50E-D55C-4525-B88C-9202649C4B45}" type="datetimeFigureOut">
              <a:rPr lang="fr-BE"/>
              <a:pPr>
                <a:defRPr/>
              </a:pPr>
              <a:t>22/10/2015</a:t>
            </a:fld>
            <a:endParaRPr lang="fr-BE"/>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Notes Placehold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BE" noProof="0"/>
          </a:p>
        </p:txBody>
      </p:sp>
      <p:sp>
        <p:nvSpPr>
          <p:cNvPr id="6" name="Footer Placehold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BE"/>
          </a:p>
        </p:txBody>
      </p:sp>
      <p:sp>
        <p:nvSpPr>
          <p:cNvPr id="7" name="Slide Number Placeholder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C489C7A-9045-465C-A3E4-75D6723E1F11}" type="slidenum">
              <a:rPr lang="fr-BE"/>
              <a:pPr>
                <a:defRPr/>
              </a:pPr>
              <a:t>‹#›</a:t>
            </a:fld>
            <a:endParaRPr lang="fr-B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ltLang="fr-FR"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5038" fontAlgn="base">
              <a:spcBef>
                <a:spcPct val="0"/>
              </a:spcBef>
              <a:spcAft>
                <a:spcPct val="0"/>
              </a:spcAft>
            </a:pPr>
            <a:fld id="{34A1DFF5-964B-4D53-9D4F-2EEE0D7C8DB0}" type="slidenum">
              <a:rPr lang="fr-FR" altLang="fr-FR">
                <a:latin typeface="Verdana" pitchFamily="34" charset="0"/>
              </a:rPr>
              <a:pPr defTabSz="935038" fontAlgn="base">
                <a:spcBef>
                  <a:spcPct val="0"/>
                </a:spcBef>
                <a:spcAft>
                  <a:spcPct val="0"/>
                </a:spcAft>
              </a:pPr>
              <a:t>1</a:t>
            </a:fld>
            <a:endParaRPr lang="fr-FR" altLang="fr-FR">
              <a:latin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xfrm>
            <a:off x="438150" y="152400"/>
            <a:ext cx="5921375" cy="3332163"/>
          </a:xfrm>
          <a:noFill/>
          <a:ln>
            <a:solidFill>
              <a:srgbClr val="000000"/>
            </a:solidFill>
            <a:miter lim="800000"/>
            <a:headEnd/>
            <a:tailEnd/>
          </a:ln>
        </p:spPr>
      </p:sp>
      <p:sp>
        <p:nvSpPr>
          <p:cNvPr id="29699" name="Notes Placeholder 2"/>
          <p:cNvSpPr>
            <a:spLocks noGrp="1"/>
          </p:cNvSpPr>
          <p:nvPr>
            <p:ph type="body" idx="1"/>
          </p:nvPr>
        </p:nvSpPr>
        <p:spPr>
          <a:xfrm>
            <a:off x="679450" y="3625850"/>
            <a:ext cx="5438775" cy="5353050"/>
          </a:xfrm>
          <a:ln/>
          <a:extLst>
            <a:ext uri="{909E8E84-426E-40DD-AFC4-6F175D3DCCD1}"/>
            <a:ext uri="{91240B29-F687-4F45-9708-019B960494DF}"/>
          </a:extLst>
        </p:spPr>
        <p:txBody>
          <a:bodyPr wrap="square" numCol="1" anchor="t" anchorCtr="0" compatLnSpc="1">
            <a:prstTxWarp prst="textNoShape">
              <a:avLst/>
            </a:prstTxWarp>
          </a:bodyPr>
          <a:lstStyle/>
          <a:p>
            <a:pPr>
              <a:spcBef>
                <a:spcPct val="0"/>
              </a:spcBef>
            </a:pPr>
            <a:r>
              <a:rPr lang="en-GB" altLang="fr-FR" sz="1100" smtClean="0">
                <a:latin typeface="Arial" charset="0"/>
              </a:rPr>
              <a:t>Based on the idea of the territorial hierarchy it is already clear that LRAs are key actors on the path to achieve resource efficiency via CE</a:t>
            </a:r>
          </a:p>
          <a:p>
            <a:pPr>
              <a:spcBef>
                <a:spcPct val="0"/>
              </a:spcBef>
            </a:pPr>
            <a:endParaRPr lang="en-GB" altLang="fr-FR" sz="1100" smtClean="0">
              <a:latin typeface="Arial" charset="0"/>
            </a:endParaRPr>
          </a:p>
          <a:p>
            <a:pPr>
              <a:spcBef>
                <a:spcPct val="0"/>
              </a:spcBef>
            </a:pPr>
            <a:r>
              <a:rPr lang="en-GB" altLang="fr-FR" sz="1100" smtClean="0">
                <a:latin typeface="Arial" charset="0"/>
              </a:rPr>
              <a:t>They act on several levels:</a:t>
            </a:r>
          </a:p>
          <a:p>
            <a:pPr>
              <a:spcBef>
                <a:spcPct val="0"/>
              </a:spcBef>
              <a:buFontTx/>
              <a:buChar char="-"/>
            </a:pPr>
            <a:r>
              <a:rPr lang="en-GB" altLang="fr-FR" sz="1100" smtClean="0">
                <a:latin typeface="Arial" charset="0"/>
              </a:rPr>
              <a:t>Legal and economic instruments: taxes, subsidies, introduction of PAYT systems, or direct support to eco-parks and related SMEs</a:t>
            </a:r>
          </a:p>
          <a:p>
            <a:pPr>
              <a:spcBef>
                <a:spcPct val="0"/>
              </a:spcBef>
              <a:buFontTx/>
              <a:buChar char="-"/>
            </a:pPr>
            <a:r>
              <a:rPr lang="en-GB" altLang="fr-FR" sz="1100" smtClean="0">
                <a:latin typeface="Arial" charset="0"/>
              </a:rPr>
              <a:t>Monitoring &amp; control</a:t>
            </a:r>
          </a:p>
          <a:p>
            <a:pPr>
              <a:spcBef>
                <a:spcPct val="0"/>
              </a:spcBef>
              <a:buFontTx/>
              <a:buChar char="-"/>
            </a:pPr>
            <a:r>
              <a:rPr lang="en-GB" altLang="fr-FR" sz="1100" smtClean="0">
                <a:latin typeface="Arial" charset="0"/>
              </a:rPr>
              <a:t>Waste management: introducing/improving selective collection and recycling, setting up/supporting reuse centers</a:t>
            </a:r>
          </a:p>
          <a:p>
            <a:pPr>
              <a:spcBef>
                <a:spcPct val="0"/>
              </a:spcBef>
              <a:buFontTx/>
              <a:buChar char="-"/>
            </a:pPr>
            <a:r>
              <a:rPr lang="en-GB" altLang="fr-FR" sz="1100" smtClean="0">
                <a:latin typeface="Arial" charset="0"/>
              </a:rPr>
              <a:t>Strategical &amp; communication instruments:</a:t>
            </a:r>
          </a:p>
          <a:p>
            <a:pPr marL="628650" lvl="1" indent="-171450">
              <a:spcBef>
                <a:spcPct val="0"/>
              </a:spcBef>
              <a:buFontTx/>
              <a:buChar char="-"/>
            </a:pPr>
            <a:r>
              <a:rPr lang="en-GB" altLang="fr-FR" sz="1100" smtClean="0">
                <a:latin typeface="Arial" charset="0"/>
              </a:rPr>
              <a:t>Planning</a:t>
            </a:r>
          </a:p>
          <a:p>
            <a:pPr marL="628650" lvl="1" indent="-171450">
              <a:spcBef>
                <a:spcPct val="0"/>
              </a:spcBef>
              <a:buFontTx/>
              <a:buChar char="-"/>
            </a:pPr>
            <a:r>
              <a:rPr lang="en-GB" altLang="fr-FR" sz="1100" smtClean="0">
                <a:latin typeface="Arial" charset="0"/>
              </a:rPr>
              <a:t>Green public procurement</a:t>
            </a:r>
          </a:p>
          <a:p>
            <a:pPr marL="628650" lvl="1" indent="-171450">
              <a:spcBef>
                <a:spcPct val="0"/>
              </a:spcBef>
              <a:buFontTx/>
              <a:buChar char="-"/>
            </a:pPr>
            <a:r>
              <a:rPr lang="en-GB" altLang="fr-FR" sz="1100" smtClean="0">
                <a:latin typeface="Arial" charset="0"/>
              </a:rPr>
              <a:t>Communication on behavioural change</a:t>
            </a:r>
          </a:p>
          <a:p>
            <a:pPr>
              <a:spcBef>
                <a:spcPct val="0"/>
              </a:spcBef>
            </a:pPr>
            <a:endParaRPr lang="en-GB" altLang="fr-FR" sz="1100" smtClean="0">
              <a:latin typeface="Arial" charset="0"/>
            </a:endParaRPr>
          </a:p>
          <a:p>
            <a:pPr>
              <a:spcBef>
                <a:spcPct val="0"/>
              </a:spcBef>
            </a:pPr>
            <a:r>
              <a:rPr lang="en-GB" altLang="fr-FR" sz="1100" smtClean="0">
                <a:latin typeface="Arial" charset="0"/>
              </a:rPr>
              <a:t>ACR+ has been working on most of these instruments and measures in order to support LRAs to reach resource efficiency. I would like to pick out four short examples today in order to dig a bit more into the role of LRAs and what ACR+ can offer to support them:</a:t>
            </a:r>
          </a:p>
          <a:p>
            <a:pPr>
              <a:spcBef>
                <a:spcPct val="0"/>
              </a:spcBef>
              <a:buFontTx/>
              <a:buAutoNum type="arabicPeriod"/>
            </a:pPr>
            <a:r>
              <a:rPr lang="en-GB" altLang="fr-FR" sz="1100" smtClean="0">
                <a:latin typeface="Arial" charset="0"/>
              </a:rPr>
              <a:t>Strategical instrument: Planning – The ACR+ Working Group on Circular Economy</a:t>
            </a:r>
          </a:p>
          <a:p>
            <a:pPr>
              <a:spcBef>
                <a:spcPct val="0"/>
              </a:spcBef>
              <a:buFontTx/>
              <a:buAutoNum type="arabicPeriod"/>
            </a:pPr>
            <a:r>
              <a:rPr lang="en-GB" altLang="fr-FR" sz="1100" smtClean="0">
                <a:latin typeface="Arial" charset="0"/>
              </a:rPr>
              <a:t>Monitoring &amp; control AND WM: Selective collection &amp; recycling </a:t>
            </a:r>
          </a:p>
          <a:p>
            <a:pPr marL="628650" lvl="1" indent="-171450">
              <a:spcBef>
                <a:spcPct val="0"/>
              </a:spcBef>
              <a:buFontTx/>
              <a:buAutoNum type="arabicPeriod"/>
            </a:pPr>
            <a:r>
              <a:rPr lang="en-GB" altLang="fr-FR" sz="1100" smtClean="0">
                <a:latin typeface="Arial" charset="0"/>
              </a:rPr>
              <a:t>The ACR+ European Observatory on municipal waste performances </a:t>
            </a:r>
          </a:p>
          <a:p>
            <a:pPr marL="628650" lvl="1" indent="-171450">
              <a:spcBef>
                <a:spcPct val="0"/>
              </a:spcBef>
              <a:buFontTx/>
              <a:buAutoNum type="arabicPeriod"/>
            </a:pPr>
            <a:r>
              <a:rPr lang="en-GB" altLang="fr-FR" sz="1100" smtClean="0">
                <a:latin typeface="Arial" charset="0"/>
              </a:rPr>
              <a:t>Recent publication “EU Capitals Cities Waste Management Benchmark”</a:t>
            </a:r>
          </a:p>
          <a:p>
            <a:pPr marL="628650" lvl="1" indent="-171450">
              <a:spcBef>
                <a:spcPct val="0"/>
              </a:spcBef>
              <a:buFontTx/>
              <a:buAutoNum type="arabicPeriod"/>
            </a:pPr>
            <a:r>
              <a:rPr lang="en-GB" altLang="fr-FR" sz="1100" smtClean="0">
                <a:latin typeface="Arial" charset="0"/>
              </a:rPr>
              <a:t>The Regions for Recycling project </a:t>
            </a:r>
          </a:p>
          <a:p>
            <a:pPr>
              <a:spcBef>
                <a:spcPct val="0"/>
              </a:spcBef>
              <a:buFontTx/>
              <a:buAutoNum type="arabicPeriod"/>
            </a:pPr>
            <a:r>
              <a:rPr lang="en-GB" altLang="fr-FR" sz="1100" smtClean="0">
                <a:latin typeface="Arial" charset="0"/>
              </a:rPr>
              <a:t>Communication instruments: Behavioural change – The European Week for Waste Reduction project</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439EC1-9A1F-4868-9016-83B51E5F0F3B}" type="slidenum">
              <a:rPr lang="fr-FR" altLang="it-IT">
                <a:latin typeface="Times" pitchFamily="18" charset="0"/>
              </a:rPr>
              <a:pPr fontAlgn="base">
                <a:spcBef>
                  <a:spcPct val="0"/>
                </a:spcBef>
                <a:spcAft>
                  <a:spcPct val="0"/>
                </a:spcAft>
              </a:pPr>
              <a:t>10</a:t>
            </a:fld>
            <a:endParaRPr lang="fr-FR" altLang="it-IT">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xfrm>
            <a:off x="438150" y="233363"/>
            <a:ext cx="5921375" cy="3332162"/>
          </a:xfrm>
          <a:noFill/>
          <a:ln>
            <a:solidFill>
              <a:srgbClr val="000000"/>
            </a:solidFill>
            <a:miter lim="800000"/>
            <a:headEnd/>
            <a:tailEnd/>
          </a:ln>
        </p:spPr>
      </p:sp>
      <p:sp>
        <p:nvSpPr>
          <p:cNvPr id="65538" name="Notes Placeholder 2"/>
          <p:cNvSpPr>
            <a:spLocks noGrp="1"/>
          </p:cNvSpPr>
          <p:nvPr>
            <p:ph type="body" idx="1"/>
          </p:nvPr>
        </p:nvSpPr>
        <p:spPr bwMode="auto">
          <a:xfrm>
            <a:off x="652463" y="3563938"/>
            <a:ext cx="5827712" cy="6016625"/>
          </a:xfrm>
          <a:noFill/>
        </p:spPr>
        <p:txBody>
          <a:bodyPr wrap="square" numCol="1" anchor="t" anchorCtr="0" compatLnSpc="1">
            <a:prstTxWarp prst="textNoShape">
              <a:avLst/>
            </a:prstTxWarp>
          </a:bodyPr>
          <a:lstStyle/>
          <a:p>
            <a:pPr>
              <a:spcBef>
                <a:spcPct val="0"/>
              </a:spcBef>
            </a:pPr>
            <a:r>
              <a:rPr lang="en-US" b="1" smtClean="0"/>
              <a:t>Table of content</a:t>
            </a:r>
            <a:endParaRPr lang="fr-BE" b="1" smtClean="0"/>
          </a:p>
          <a:p>
            <a:pPr>
              <a:spcBef>
                <a:spcPct val="0"/>
              </a:spcBef>
            </a:pPr>
            <a:r>
              <a:rPr lang="en-GB" smtClean="0"/>
              <a:t>INTRODUCTION</a:t>
            </a:r>
            <a:endParaRPr lang="fr-BE" smtClean="0"/>
          </a:p>
          <a:p>
            <a:pPr>
              <a:spcBef>
                <a:spcPct val="0"/>
              </a:spcBef>
            </a:pPr>
            <a:r>
              <a:rPr lang="en-GB" smtClean="0"/>
              <a:t>Part 1: CLARIFYING CIRCULAR ECONOMY</a:t>
            </a:r>
            <a:endParaRPr lang="fr-BE" smtClean="0"/>
          </a:p>
          <a:p>
            <a:pPr>
              <a:spcBef>
                <a:spcPct val="0"/>
              </a:spcBef>
            </a:pPr>
            <a:r>
              <a:rPr lang="en-GB" smtClean="0"/>
              <a:t>1. WHAT DOES “CIRCULAR ECONOMY” MEAN?</a:t>
            </a:r>
            <a:endParaRPr lang="fr-BE" smtClean="0"/>
          </a:p>
          <a:p>
            <a:pPr>
              <a:spcBef>
                <a:spcPct val="0"/>
              </a:spcBef>
            </a:pPr>
            <a:r>
              <a:rPr lang="fr-FR" smtClean="0"/>
              <a:t>1.1.</a:t>
            </a:r>
            <a:r>
              <a:rPr lang="en-GB" smtClean="0"/>
              <a:t> Basic concepts</a:t>
            </a:r>
          </a:p>
          <a:p>
            <a:pPr>
              <a:spcBef>
                <a:spcPct val="0"/>
              </a:spcBef>
            </a:pPr>
            <a:r>
              <a:rPr lang="en-GB" smtClean="0"/>
              <a:t>1.2. Objectives of circular economy</a:t>
            </a:r>
            <a:endParaRPr lang="fr-BE" smtClean="0"/>
          </a:p>
          <a:p>
            <a:pPr>
              <a:spcBef>
                <a:spcPct val="0"/>
              </a:spcBef>
            </a:pPr>
            <a:r>
              <a:rPr lang="en-GB" smtClean="0"/>
              <a:t>2. ON WHAT PRINCIPLES SHOULD A CIRCULAR ECONOMY STRATEGY BE BASED?</a:t>
            </a:r>
            <a:endParaRPr lang="fr-BE" smtClean="0"/>
          </a:p>
          <a:p>
            <a:pPr>
              <a:spcBef>
                <a:spcPct val="0"/>
              </a:spcBef>
            </a:pPr>
            <a:r>
              <a:rPr lang="fr-FR" smtClean="0"/>
              <a:t>2.1.</a:t>
            </a:r>
            <a:r>
              <a:rPr lang="en-GB" smtClean="0"/>
              <a:t> The “multi-R” hierarchy</a:t>
            </a:r>
            <a:endParaRPr lang="fr-BE" smtClean="0"/>
          </a:p>
          <a:p>
            <a:pPr>
              <a:spcBef>
                <a:spcPct val="0"/>
              </a:spcBef>
            </a:pPr>
            <a:r>
              <a:rPr lang="fr-FR" smtClean="0"/>
              <a:t>2.2.</a:t>
            </a:r>
            <a:r>
              <a:rPr lang="en-GB" smtClean="0"/>
              <a:t> Territorial hierarchy</a:t>
            </a:r>
            <a:endParaRPr lang="fr-BE" smtClean="0"/>
          </a:p>
          <a:p>
            <a:pPr>
              <a:spcBef>
                <a:spcPct val="0"/>
              </a:spcBef>
            </a:pPr>
            <a:r>
              <a:rPr lang="fr-FR" smtClean="0"/>
              <a:t>2.3.</a:t>
            </a:r>
            <a:r>
              <a:rPr lang="en-GB" smtClean="0"/>
              <a:t> Shared governance</a:t>
            </a:r>
            <a:endParaRPr lang="fr-BE" smtClean="0"/>
          </a:p>
          <a:p>
            <a:pPr>
              <a:spcBef>
                <a:spcPct val="0"/>
              </a:spcBef>
            </a:pPr>
            <a:r>
              <a:rPr lang="fr-FR" smtClean="0"/>
              <a:t>2.4.</a:t>
            </a:r>
            <a:r>
              <a:rPr lang="en-GB" smtClean="0"/>
              <a:t> Integrated planning</a:t>
            </a:r>
            <a:endParaRPr lang="fr-BE" smtClean="0"/>
          </a:p>
          <a:p>
            <a:pPr>
              <a:spcBef>
                <a:spcPct val="0"/>
              </a:spcBef>
            </a:pPr>
            <a:r>
              <a:rPr lang="en-GB" smtClean="0"/>
              <a:t>3. WHAT ARE THE KEY AREAS OF INTERVENTION?</a:t>
            </a:r>
            <a:endParaRPr lang="fr-BE" smtClean="0"/>
          </a:p>
          <a:p>
            <a:pPr>
              <a:spcBef>
                <a:spcPct val="0"/>
              </a:spcBef>
            </a:pPr>
            <a:r>
              <a:rPr lang="fr-FR" smtClean="0"/>
              <a:t>3.1.</a:t>
            </a:r>
            <a:r>
              <a:rPr lang="en-GB" smtClean="0"/>
              <a:t> Material resources management</a:t>
            </a:r>
            <a:endParaRPr lang="fr-BE" smtClean="0"/>
          </a:p>
          <a:p>
            <a:pPr>
              <a:spcBef>
                <a:spcPct val="0"/>
              </a:spcBef>
            </a:pPr>
            <a:r>
              <a:rPr lang="fr-FR" smtClean="0"/>
              <a:t>3.2.</a:t>
            </a:r>
            <a:r>
              <a:rPr lang="en-GB" smtClean="0"/>
              <a:t> Sustainable consumption</a:t>
            </a:r>
            <a:endParaRPr lang="fr-BE" smtClean="0"/>
          </a:p>
          <a:p>
            <a:pPr>
              <a:spcBef>
                <a:spcPct val="0"/>
              </a:spcBef>
            </a:pPr>
            <a:r>
              <a:rPr lang="fr-FR" smtClean="0"/>
              <a:t>3.3.</a:t>
            </a:r>
            <a:r>
              <a:rPr lang="en-GB" smtClean="0"/>
              <a:t> Sustainable production</a:t>
            </a:r>
            <a:endParaRPr lang="fr-BE" smtClean="0"/>
          </a:p>
          <a:p>
            <a:pPr>
              <a:spcBef>
                <a:spcPct val="0"/>
              </a:spcBef>
            </a:pPr>
            <a:r>
              <a:rPr lang="fr-FR" smtClean="0"/>
              <a:t>3.4.</a:t>
            </a:r>
            <a:r>
              <a:rPr lang="en-GB" smtClean="0"/>
              <a:t> Priority sectors</a:t>
            </a:r>
            <a:endParaRPr lang="fr-BE" smtClean="0"/>
          </a:p>
          <a:p>
            <a:pPr>
              <a:spcBef>
                <a:spcPct val="0"/>
              </a:spcBef>
            </a:pPr>
            <a:r>
              <a:rPr lang="en-GB" smtClean="0"/>
              <a:t>Part 2: CIRCULAR ECONOMY PLANNING IN PRACTICE</a:t>
            </a:r>
            <a:r>
              <a:rPr lang="fr-BE" smtClean="0"/>
              <a:t>	</a:t>
            </a:r>
          </a:p>
          <a:p>
            <a:pPr>
              <a:spcBef>
                <a:spcPct val="0"/>
              </a:spcBef>
            </a:pPr>
            <a:r>
              <a:rPr lang="en-GB" smtClean="0"/>
              <a:t>4. WHAT (FIRST) FUNDAMENTAL INITIATIVES SHOULD LOCAL AND REGIONAL AUTHORITIES TAKE?</a:t>
            </a:r>
            <a:endParaRPr lang="fr-BE" smtClean="0"/>
          </a:p>
          <a:p>
            <a:pPr>
              <a:spcBef>
                <a:spcPct val="0"/>
              </a:spcBef>
            </a:pPr>
            <a:r>
              <a:rPr lang="fr-FR" smtClean="0"/>
              <a:t>4.1.</a:t>
            </a:r>
            <a:r>
              <a:rPr lang="en-GB" smtClean="0"/>
              <a:t> Develop a cross-sector approach at the political and administrative level</a:t>
            </a:r>
            <a:endParaRPr lang="fr-BE" smtClean="0"/>
          </a:p>
          <a:p>
            <a:pPr>
              <a:spcBef>
                <a:spcPct val="0"/>
              </a:spcBef>
            </a:pPr>
            <a:r>
              <a:rPr lang="fr-FR" smtClean="0"/>
              <a:t>4.2.</a:t>
            </a:r>
            <a:r>
              <a:rPr lang="en-GB" smtClean="0"/>
              <a:t> Identify potential stakeholders</a:t>
            </a:r>
            <a:endParaRPr lang="fr-BE" smtClean="0"/>
          </a:p>
          <a:p>
            <a:pPr>
              <a:spcBef>
                <a:spcPct val="0"/>
              </a:spcBef>
            </a:pPr>
            <a:r>
              <a:rPr lang="fr-FR" smtClean="0"/>
              <a:t>4.3.</a:t>
            </a:r>
            <a:r>
              <a:rPr lang="en-GB" smtClean="0"/>
              <a:t> Identify parallel policy actions in progress or planned</a:t>
            </a:r>
            <a:endParaRPr lang="fr-BE" smtClean="0"/>
          </a:p>
          <a:p>
            <a:pPr>
              <a:spcBef>
                <a:spcPct val="0"/>
              </a:spcBef>
            </a:pPr>
            <a:r>
              <a:rPr lang="fr-FR" smtClean="0"/>
              <a:t>4.4.</a:t>
            </a:r>
            <a:r>
              <a:rPr lang="en-GB" smtClean="0"/>
              <a:t> Establish a diagnosis of the territorial metabolism</a:t>
            </a:r>
            <a:endParaRPr lang="fr-BE" smtClean="0"/>
          </a:p>
          <a:p>
            <a:pPr>
              <a:spcBef>
                <a:spcPct val="0"/>
              </a:spcBef>
            </a:pPr>
            <a:r>
              <a:rPr lang="fr-FR" smtClean="0"/>
              <a:t>4.5.</a:t>
            </a:r>
            <a:r>
              <a:rPr lang="en-GB" smtClean="0"/>
              <a:t> Gather information on experiences from similar territories</a:t>
            </a:r>
            <a:endParaRPr lang="fr-BE" smtClean="0"/>
          </a:p>
          <a:p>
            <a:pPr>
              <a:spcBef>
                <a:spcPct val="0"/>
              </a:spcBef>
            </a:pPr>
            <a:r>
              <a:rPr lang="fr-FR" smtClean="0"/>
              <a:t>4.6.</a:t>
            </a:r>
            <a:r>
              <a:rPr lang="en-GB" smtClean="0"/>
              <a:t> Organise co-creation</a:t>
            </a:r>
            <a:endParaRPr lang="fr-BE" smtClean="0"/>
          </a:p>
          <a:p>
            <a:pPr>
              <a:spcBef>
                <a:spcPct val="0"/>
              </a:spcBef>
            </a:pPr>
            <a:r>
              <a:rPr lang="en-GB" smtClean="0"/>
              <a:t>5. WHAT INSTRUMENTS TO USE? WHICH TRANSVERSAL AND THEMATIC MEASURES?</a:t>
            </a:r>
            <a:endParaRPr lang="fr-BE" smtClean="0"/>
          </a:p>
          <a:p>
            <a:pPr>
              <a:spcBef>
                <a:spcPct val="0"/>
              </a:spcBef>
            </a:pPr>
            <a:r>
              <a:rPr lang="fr-FR" smtClean="0"/>
              <a:t>5.1.</a:t>
            </a:r>
            <a:r>
              <a:rPr lang="en-GB" smtClean="0"/>
              <a:t> Potential instruments</a:t>
            </a:r>
            <a:endParaRPr lang="fr-BE" smtClean="0"/>
          </a:p>
          <a:p>
            <a:pPr>
              <a:spcBef>
                <a:spcPct val="0"/>
              </a:spcBef>
            </a:pPr>
            <a:r>
              <a:rPr lang="fr-FR" smtClean="0"/>
              <a:t>5.2.</a:t>
            </a:r>
            <a:r>
              <a:rPr lang="en-GB" smtClean="0"/>
              <a:t> Cross-sector measures</a:t>
            </a:r>
            <a:endParaRPr lang="fr-BE" smtClean="0"/>
          </a:p>
          <a:p>
            <a:pPr>
              <a:spcBef>
                <a:spcPct val="0"/>
              </a:spcBef>
            </a:pPr>
            <a:r>
              <a:rPr lang="fr-FR" smtClean="0"/>
              <a:t>5.3.</a:t>
            </a:r>
            <a:r>
              <a:rPr lang="en-GB" smtClean="0"/>
              <a:t> Thematic measures</a:t>
            </a:r>
            <a:endParaRPr lang="fr-BE" smtClean="0"/>
          </a:p>
          <a:p>
            <a:pPr>
              <a:spcBef>
                <a:spcPct val="0"/>
              </a:spcBef>
            </a:pPr>
            <a:r>
              <a:rPr lang="en-GB" smtClean="0"/>
              <a:t>6. WHAT ROADMAP AND MONITORING TO ADOPT?</a:t>
            </a:r>
            <a:endParaRPr lang="fr-BE" smtClean="0"/>
          </a:p>
          <a:p>
            <a:pPr>
              <a:spcBef>
                <a:spcPct val="0"/>
              </a:spcBef>
            </a:pPr>
            <a:r>
              <a:rPr lang="en-GB" smtClean="0"/>
              <a:t>CONCLUSIONS</a:t>
            </a:r>
            <a:endParaRPr lang="fr-BE"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5038" fontAlgn="base">
              <a:spcBef>
                <a:spcPct val="0"/>
              </a:spcBef>
              <a:spcAft>
                <a:spcPct val="0"/>
              </a:spcAft>
            </a:pPr>
            <a:fld id="{0699E36D-9DA9-43FB-80AD-54F98B016615}" type="slidenum">
              <a:rPr lang="fr-BE" altLang="fr-FR">
                <a:solidFill>
                  <a:srgbClr val="000000"/>
                </a:solidFill>
                <a:latin typeface="Verdana" pitchFamily="34" charset="0"/>
              </a:rPr>
              <a:pPr defTabSz="935038" fontAlgn="base">
                <a:spcBef>
                  <a:spcPct val="0"/>
                </a:spcBef>
                <a:spcAft>
                  <a:spcPct val="0"/>
                </a:spcAft>
              </a:pPr>
              <a:t>11</a:t>
            </a:fld>
            <a:endParaRPr lang="fr-BE" altLang="fr-FR">
              <a:solidFill>
                <a:srgbClr val="000000"/>
              </a:solidFill>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xfrm>
            <a:off x="438150" y="152400"/>
            <a:ext cx="5921375" cy="3332163"/>
          </a:xfrm>
          <a:noFill/>
          <a:ln>
            <a:solidFill>
              <a:srgbClr val="000000"/>
            </a:solidFill>
            <a:miter lim="800000"/>
            <a:headEnd/>
            <a:tailEnd/>
          </a:ln>
        </p:spPr>
      </p:sp>
      <p:sp>
        <p:nvSpPr>
          <p:cNvPr id="67586" name="Notes Placeholder 2"/>
          <p:cNvSpPr>
            <a:spLocks noGrp="1"/>
          </p:cNvSpPr>
          <p:nvPr>
            <p:ph type="body" idx="1"/>
          </p:nvPr>
        </p:nvSpPr>
        <p:spPr bwMode="auto">
          <a:xfrm>
            <a:off x="679450" y="3625850"/>
            <a:ext cx="5438775" cy="5353050"/>
          </a:xfrm>
          <a:noFill/>
        </p:spPr>
        <p:txBody>
          <a:bodyPr wrap="square" numCol="1" anchor="t" anchorCtr="0" compatLnSpc="1">
            <a:prstTxWarp prst="textNoShape">
              <a:avLst/>
            </a:prstTxWarp>
          </a:bodyPr>
          <a:lstStyle/>
          <a:p>
            <a:pPr>
              <a:spcBef>
                <a:spcPct val="0"/>
              </a:spcBef>
            </a:pPr>
            <a:r>
              <a:rPr lang="en-US" altLang="fr-FR" sz="1100" b="1" smtClean="0"/>
              <a:t>Examples (check if members)</a:t>
            </a:r>
          </a:p>
          <a:p>
            <a:pPr>
              <a:spcBef>
                <a:spcPct val="0"/>
              </a:spcBef>
            </a:pPr>
            <a:r>
              <a:rPr lang="en-US" altLang="fr-FR" sz="1100" b="1" smtClean="0"/>
              <a:t>Stockholm (</a:t>
            </a:r>
            <a:r>
              <a:rPr lang="en-US" altLang="fr-FR" sz="1100" smtClean="0"/>
              <a:t>Sweden) – for IT equipment </a:t>
            </a:r>
          </a:p>
          <a:p>
            <a:pPr>
              <a:spcBef>
                <a:spcPct val="0"/>
              </a:spcBef>
            </a:pPr>
            <a:r>
              <a:rPr lang="en-US" altLang="fr-FR" sz="1100" b="1" smtClean="0"/>
              <a:t>Badalona</a:t>
            </a:r>
            <a:r>
              <a:rPr lang="en-US" altLang="fr-FR" sz="1100" smtClean="0"/>
              <a:t> (Spain) – for school materials </a:t>
            </a:r>
          </a:p>
          <a:p>
            <a:pPr>
              <a:spcBef>
                <a:spcPct val="0"/>
              </a:spcBef>
            </a:pPr>
            <a:r>
              <a:rPr lang="en-US" altLang="fr-FR" sz="1100" b="1" smtClean="0"/>
              <a:t>Dunkerque</a:t>
            </a:r>
            <a:r>
              <a:rPr lang="en-US" altLang="fr-FR" sz="1100" smtClean="0"/>
              <a:t> (France) – for recycled paper </a:t>
            </a:r>
          </a:p>
          <a:p>
            <a:pPr>
              <a:spcBef>
                <a:spcPct val="0"/>
              </a:spcBef>
            </a:pPr>
            <a:r>
              <a:rPr lang="en-US" altLang="fr-FR" sz="1100" b="1" smtClean="0"/>
              <a:t>Ferrara </a:t>
            </a:r>
            <a:r>
              <a:rPr lang="en-US" altLang="fr-FR" sz="1100" smtClean="0"/>
              <a:t>(Italy) – for organic food in school canteens</a:t>
            </a:r>
            <a:endParaRPr lang="en-GB" sz="1100"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D908B9-72AC-4D46-B5FB-411A2B8DA428}" type="slidenum">
              <a:rPr lang="fr-FR" altLang="it-IT">
                <a:latin typeface="Times" pitchFamily="18" charset="0"/>
              </a:rPr>
              <a:pPr fontAlgn="base">
                <a:spcBef>
                  <a:spcPct val="0"/>
                </a:spcBef>
                <a:spcAft>
                  <a:spcPct val="0"/>
                </a:spcAft>
              </a:pPr>
              <a:t>12</a:t>
            </a:fld>
            <a:endParaRPr lang="fr-FR" altLang="it-IT">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xfrm>
            <a:off x="438150" y="152400"/>
            <a:ext cx="5921375" cy="3332163"/>
          </a:xfrm>
          <a:noFill/>
          <a:ln>
            <a:solidFill>
              <a:srgbClr val="000000"/>
            </a:solidFill>
            <a:miter lim="800000"/>
            <a:headEnd/>
            <a:tailEnd/>
          </a:ln>
        </p:spPr>
      </p:sp>
      <p:sp>
        <p:nvSpPr>
          <p:cNvPr id="69634" name="Notes Placeholder 2"/>
          <p:cNvSpPr>
            <a:spLocks noGrp="1"/>
          </p:cNvSpPr>
          <p:nvPr>
            <p:ph type="body" idx="1"/>
          </p:nvPr>
        </p:nvSpPr>
        <p:spPr bwMode="auto">
          <a:xfrm>
            <a:off x="679450" y="3625850"/>
            <a:ext cx="5438775" cy="5353050"/>
          </a:xfrm>
          <a:noFill/>
        </p:spPr>
        <p:txBody>
          <a:bodyPr wrap="square" numCol="1" anchor="t" anchorCtr="0" compatLnSpc="1">
            <a:prstTxWarp prst="textNoShape">
              <a:avLst/>
            </a:prstTxWarp>
          </a:bodyPr>
          <a:lstStyle/>
          <a:p>
            <a:pPr>
              <a:spcBef>
                <a:spcPct val="0"/>
              </a:spcBef>
            </a:pPr>
            <a:r>
              <a:rPr lang="en-GB" smtClean="0"/>
              <a:t>A 2009 European Environment Agency (EEA)11 report suggests that to be effective a landfill tax level should be relatively high, but that public perceptions of the tax burden are arguably as important as the tax rate itself. The example of Estonia is cited, where although the tax rate is low compared with many other MS, and fairly low in the context of Estonian prices, it did increase considerably within a few years, and the rapid increase had the effect of Estonian waste companies and municipalities considering it to be a ‘high’ tax, which had some effect on reducing waste sent to landfill. </a:t>
            </a:r>
          </a:p>
          <a:p>
            <a:pPr>
              <a:spcBef>
                <a:spcPct val="0"/>
              </a:spcBef>
            </a:pPr>
            <a:endParaRPr lang="en-GB" altLang="fr-FR" smtClean="0"/>
          </a:p>
          <a:p>
            <a:pPr>
              <a:spcBef>
                <a:spcPct val="0"/>
              </a:spcBef>
            </a:pPr>
            <a:r>
              <a:rPr lang="en-GB" altLang="fr-FR" smtClean="0"/>
              <a:t>Compared 11 Member States: landfill taxes and the decreasing rates of landfill.</a:t>
            </a:r>
          </a:p>
          <a:p>
            <a:pPr>
              <a:spcBef>
                <a:spcPct val="0"/>
              </a:spcBef>
            </a:pPr>
            <a:endParaRPr lang="en-GB" altLang="fr-FR" smtClean="0"/>
          </a:p>
          <a:p>
            <a:pPr>
              <a:spcBef>
                <a:spcPct val="0"/>
              </a:spcBef>
            </a:pPr>
            <a:r>
              <a:rPr lang="en-GB" smtClean="0"/>
              <a:t>The figure shows strong </a:t>
            </a:r>
            <a:r>
              <a:rPr lang="en-GB" i="1" smtClean="0"/>
              <a:t>apparent </a:t>
            </a:r>
            <a:r>
              <a:rPr lang="en-GB" smtClean="0"/>
              <a:t>correlations between increasing landfill tax rates and decreasing rates of landfill for MSW in three MS in particular (Austria, Sweden and the UK). In Austria, the ban on landfilling of waste with total organic carbon (TOC) content over 5%, and waste exceeding the 7mg O2 / g d.m., came into effect in 2004 (with exemptions until 2008); this is particularly relevant to MSW, hence the strong decline in the rate of MSW landfilled from 2004 onwards. </a:t>
            </a:r>
          </a:p>
          <a:p>
            <a:pPr>
              <a:spcBef>
                <a:spcPct val="0"/>
              </a:spcBef>
            </a:pPr>
            <a:endParaRPr lang="en-GB" altLang="fr-FR" smtClean="0"/>
          </a:p>
          <a:p>
            <a:pPr>
              <a:spcBef>
                <a:spcPct val="0"/>
              </a:spcBef>
            </a:pPr>
            <a:r>
              <a:rPr lang="en-GB" smtClean="0"/>
              <a:t>In four other MS (Denmark, Estonia, Finland and the Netherlands), some slight </a:t>
            </a:r>
            <a:r>
              <a:rPr lang="en-GB" i="1" smtClean="0"/>
              <a:t>apparent </a:t>
            </a:r>
            <a:r>
              <a:rPr lang="en-GB" smtClean="0"/>
              <a:t>correlation can be observed. </a:t>
            </a:r>
          </a:p>
          <a:p>
            <a:pPr>
              <a:spcBef>
                <a:spcPct val="0"/>
              </a:spcBef>
            </a:pPr>
            <a:endParaRPr lang="en-GB" altLang="fr-FR" smtClean="0"/>
          </a:p>
          <a:p>
            <a:pPr>
              <a:spcBef>
                <a:spcPct val="0"/>
              </a:spcBef>
            </a:pPr>
            <a:r>
              <a:rPr lang="en-GB" smtClean="0"/>
              <a:t>In a further four MS (France, Ireland, Latvia and Poland), however, there is no distinguishable correlation between changes in the rate of landfill tax and the amount of MSW sent to landfill (which does not mean that this might not happen in future). However, it must be stressed that there will have been other factors at play, including broader waste policy in the MS (including the financing provided for different waste treatment infrastructures), the use of other EIs in the waste sector, the economic situation over time, changes in the gate fees charged by landfill sites (which may vary for reasons such as market conditions or changing technical or environmental standards), the available capacity of landfills and so on. </a:t>
            </a:r>
          </a:p>
          <a:p>
            <a:pPr>
              <a:spcBef>
                <a:spcPct val="0"/>
              </a:spcBef>
            </a:pPr>
            <a:endParaRPr lang="en-GB" smtClean="0"/>
          </a:p>
          <a:p>
            <a:pPr>
              <a:spcBef>
                <a:spcPct val="0"/>
              </a:spcBef>
            </a:pPr>
            <a:r>
              <a:rPr lang="en-GB" smtClean="0"/>
              <a:t>Therefore we must be very wary, even where there are strong </a:t>
            </a:r>
            <a:r>
              <a:rPr lang="en-GB" i="1" smtClean="0"/>
              <a:t>apparent </a:t>
            </a:r>
            <a:r>
              <a:rPr lang="en-GB" smtClean="0"/>
              <a:t>correlations between the level of landfill tax and the amount of waste sent to landfill, of inferring </a:t>
            </a:r>
            <a:r>
              <a:rPr lang="en-GB" i="1" smtClean="0"/>
              <a:t>direct </a:t>
            </a:r>
            <a:r>
              <a:rPr lang="en-GB" smtClean="0"/>
              <a:t>correlations between the two factors. Equally, we should not assume that the apparent absence of an effect does not mean there has been no influence exerted by the tax. </a:t>
            </a:r>
            <a:endParaRPr lang="en-GB" altLang="fr-FR"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C1814F-6D1B-4016-86FD-451AE487FEB5}" type="slidenum">
              <a:rPr lang="fr-FR" altLang="it-IT">
                <a:latin typeface="Times" pitchFamily="18" charset="0"/>
              </a:rPr>
              <a:pPr fontAlgn="base">
                <a:spcBef>
                  <a:spcPct val="0"/>
                </a:spcBef>
                <a:spcAft>
                  <a:spcPct val="0"/>
                </a:spcAft>
              </a:pPr>
              <a:t>13</a:t>
            </a:fld>
            <a:endParaRPr lang="fr-FR" altLang="it-IT">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xfrm>
            <a:off x="438150" y="152400"/>
            <a:ext cx="5921375" cy="3332163"/>
          </a:xfrm>
          <a:noFill/>
          <a:ln>
            <a:solidFill>
              <a:srgbClr val="000000"/>
            </a:solidFill>
            <a:miter lim="800000"/>
            <a:headEnd/>
            <a:tailEnd/>
          </a:ln>
        </p:spPr>
      </p:sp>
      <p:sp>
        <p:nvSpPr>
          <p:cNvPr id="71682" name="Notes Placeholder 2"/>
          <p:cNvSpPr>
            <a:spLocks noGrp="1"/>
          </p:cNvSpPr>
          <p:nvPr>
            <p:ph type="body" idx="1"/>
          </p:nvPr>
        </p:nvSpPr>
        <p:spPr bwMode="auto">
          <a:xfrm>
            <a:off x="679450" y="3625850"/>
            <a:ext cx="5438775" cy="5353050"/>
          </a:xfrm>
          <a:noFill/>
        </p:spPr>
        <p:txBody>
          <a:bodyPr wrap="square" numCol="1" anchor="t" anchorCtr="0" compatLnSpc="1">
            <a:prstTxWarp prst="textNoShape">
              <a:avLst/>
            </a:prstTxWarp>
          </a:bodyPr>
          <a:lstStyle/>
          <a:p>
            <a:pPr>
              <a:spcBef>
                <a:spcPct val="0"/>
              </a:spcBef>
            </a:pPr>
            <a:r>
              <a:rPr lang="fr-BE" altLang="fr-FR" sz="1100" b="1" smtClean="0"/>
              <a:t>Examples (check for members)</a:t>
            </a:r>
          </a:p>
          <a:p>
            <a:pPr>
              <a:spcBef>
                <a:spcPct val="0"/>
              </a:spcBef>
            </a:pPr>
            <a:r>
              <a:rPr lang="fr-BE" altLang="fr-FR" sz="1100" smtClean="0"/>
              <a:t>FLEMISH REGION : Network KOMOSIE  - Kringwinkels</a:t>
            </a:r>
          </a:p>
          <a:p>
            <a:pPr>
              <a:spcBef>
                <a:spcPct val="0"/>
              </a:spcBef>
            </a:pPr>
            <a:r>
              <a:rPr lang="fr-BE" altLang="fr-FR" sz="1100" smtClean="0"/>
              <a:t>BARCELONA PROVINCIA : ANDROMINES  - (Deixalleria and Re-use Center)</a:t>
            </a:r>
          </a:p>
          <a:p>
            <a:pPr>
              <a:spcBef>
                <a:spcPct val="0"/>
              </a:spcBef>
            </a:pPr>
            <a:r>
              <a:rPr lang="fr-BE" altLang="fr-FR" sz="1100" smtClean="0"/>
              <a:t>BESANCON : IT REUSE</a:t>
            </a:r>
          </a:p>
          <a:p>
            <a:pPr>
              <a:spcBef>
                <a:spcPct val="0"/>
              </a:spcBef>
            </a:pPr>
            <a:r>
              <a:rPr lang="sv-SE" altLang="fr-FR" sz="1100" smtClean="0"/>
              <a:t>GOTEBORG : ALELYCKAN - reuse park </a:t>
            </a:r>
          </a:p>
          <a:p>
            <a:pPr>
              <a:spcBef>
                <a:spcPct val="0"/>
              </a:spcBef>
            </a:pPr>
            <a:r>
              <a:rPr lang="fr-BE" altLang="fr-FR" sz="1100" smtClean="0"/>
              <a:t>MUNICH / VIENNA : Repair Networks</a:t>
            </a:r>
          </a:p>
          <a:p>
            <a:pPr>
              <a:spcBef>
                <a:spcPct val="0"/>
              </a:spcBef>
            </a:pPr>
            <a:endParaRPr lang="fr-BE" altLang="fr-FR" sz="1100" smtClean="0"/>
          </a:p>
          <a:p>
            <a:pPr>
              <a:spcBef>
                <a:spcPct val="0"/>
              </a:spcBef>
            </a:pPr>
            <a:r>
              <a:rPr lang="fr-BE" altLang="fr-FR" sz="1100" b="1" smtClean="0"/>
              <a:t>Examples IS (check for members)</a:t>
            </a:r>
          </a:p>
          <a:p>
            <a:pPr>
              <a:spcBef>
                <a:spcPct val="0"/>
              </a:spcBef>
            </a:pPr>
            <a:r>
              <a:rPr lang="fr-BE" altLang="fr-FR" sz="1100" smtClean="0"/>
              <a:t>Kalundborg (DK) :« Kalundborg Symbiosis »</a:t>
            </a:r>
          </a:p>
          <a:p>
            <a:pPr>
              <a:spcBef>
                <a:spcPct val="0"/>
              </a:spcBef>
            </a:pPr>
            <a:r>
              <a:rPr lang="fr-BE" altLang="fr-FR" sz="1100" smtClean="0"/>
              <a:t>Nord-Pas-de Calais (F) :ECOPAL network</a:t>
            </a:r>
          </a:p>
          <a:p>
            <a:pPr>
              <a:spcBef>
                <a:spcPct val="0"/>
              </a:spcBef>
            </a:pPr>
            <a:r>
              <a:rPr lang="fr-BE" altLang="fr-FR" sz="1100" smtClean="0"/>
              <a:t>Terneuzen (NL) ( « biopark »)</a:t>
            </a:r>
          </a:p>
          <a:p>
            <a:pPr>
              <a:spcBef>
                <a:spcPct val="0"/>
              </a:spcBef>
            </a:pPr>
            <a:r>
              <a:rPr lang="fr-BE" altLang="fr-FR" sz="1100" smtClean="0"/>
              <a:t>Sutton district (UK)  (« one planet living »)</a:t>
            </a:r>
          </a:p>
          <a:p>
            <a:pPr>
              <a:spcBef>
                <a:spcPct val="0"/>
              </a:spcBef>
            </a:pPr>
            <a:r>
              <a:rPr lang="fr-BE" altLang="fr-FR" sz="1100" smtClean="0"/>
              <a:t>Sicilia (It) and Northen Ireland ( « Symbiosis » program )</a:t>
            </a:r>
          </a:p>
          <a:p>
            <a:pPr>
              <a:spcBef>
                <a:spcPct val="0"/>
              </a:spcBef>
            </a:pPr>
            <a:endParaRPr lang="fr-BE" altLang="fr-FR" sz="1100" smtClean="0"/>
          </a:p>
          <a:p>
            <a:pPr>
              <a:spcBef>
                <a:spcPct val="0"/>
              </a:spcBef>
            </a:pPr>
            <a:endParaRPr lang="en-GB" altLang="fr-FR" sz="1100" smtClean="0">
              <a:latin typeface="Arial" charset="0"/>
            </a:endParaRPr>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EB72EC-D65A-4CBC-8661-A7E32E8889DB}" type="slidenum">
              <a:rPr lang="fr-FR" altLang="it-IT">
                <a:latin typeface="Times" pitchFamily="18" charset="0"/>
              </a:rPr>
              <a:pPr fontAlgn="base">
                <a:spcBef>
                  <a:spcPct val="0"/>
                </a:spcBef>
                <a:spcAft>
                  <a:spcPct val="0"/>
                </a:spcAft>
              </a:pPr>
              <a:t>14</a:t>
            </a:fld>
            <a:endParaRPr lang="fr-FR" altLang="it-IT">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xfrm>
            <a:off x="438150" y="152400"/>
            <a:ext cx="5921375" cy="3332163"/>
          </a:xfrm>
          <a:noFill/>
          <a:ln>
            <a:solidFill>
              <a:srgbClr val="000000"/>
            </a:solidFill>
            <a:miter lim="800000"/>
            <a:headEnd/>
            <a:tailEnd/>
          </a:ln>
        </p:spPr>
      </p:sp>
      <p:sp>
        <p:nvSpPr>
          <p:cNvPr id="73730" name="Notes Placeholder 2"/>
          <p:cNvSpPr>
            <a:spLocks noGrp="1"/>
          </p:cNvSpPr>
          <p:nvPr>
            <p:ph type="body" idx="1"/>
          </p:nvPr>
        </p:nvSpPr>
        <p:spPr bwMode="auto">
          <a:xfrm>
            <a:off x="679450" y="3625850"/>
            <a:ext cx="5438775" cy="5353050"/>
          </a:xfrm>
          <a:noFill/>
        </p:spPr>
        <p:txBody>
          <a:bodyPr wrap="square" numCol="1" anchor="t" anchorCtr="0" compatLnSpc="1">
            <a:prstTxWarp prst="textNoShape">
              <a:avLst/>
            </a:prstTxWarp>
          </a:bodyPr>
          <a:lstStyle/>
          <a:p>
            <a:pPr>
              <a:spcBef>
                <a:spcPct val="0"/>
              </a:spcBef>
            </a:pPr>
            <a:endParaRPr lang="en-GB" altLang="fr-FR" sz="1100" smtClean="0">
              <a:latin typeface="Arial" charset="0"/>
            </a:endParaRP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195ED5-8472-4AC2-BC76-7F11ECE4D767}" type="slidenum">
              <a:rPr lang="fr-FR" altLang="it-IT">
                <a:latin typeface="Times" pitchFamily="18" charset="0"/>
              </a:rPr>
              <a:pPr fontAlgn="base">
                <a:spcBef>
                  <a:spcPct val="0"/>
                </a:spcBef>
                <a:spcAft>
                  <a:spcPct val="0"/>
                </a:spcAft>
              </a:pPr>
              <a:t>15</a:t>
            </a:fld>
            <a:endParaRPr lang="fr-FR" altLang="it-IT">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xfrm>
            <a:off x="438150" y="152400"/>
            <a:ext cx="5921375" cy="3332163"/>
          </a:xfrm>
          <a:noFill/>
          <a:ln>
            <a:solidFill>
              <a:srgbClr val="000000"/>
            </a:solidFill>
            <a:miter lim="800000"/>
            <a:headEnd/>
            <a:tailEnd/>
          </a:ln>
        </p:spPr>
      </p:sp>
      <p:sp>
        <p:nvSpPr>
          <p:cNvPr id="75778" name="Notes Placeholder 2"/>
          <p:cNvSpPr>
            <a:spLocks noGrp="1"/>
          </p:cNvSpPr>
          <p:nvPr>
            <p:ph type="body" idx="1"/>
          </p:nvPr>
        </p:nvSpPr>
        <p:spPr bwMode="auto">
          <a:xfrm>
            <a:off x="679450" y="3625850"/>
            <a:ext cx="5438775" cy="5353050"/>
          </a:xfrm>
          <a:noFill/>
        </p:spPr>
        <p:txBody>
          <a:bodyPr wrap="square" numCol="1" anchor="t" anchorCtr="0" compatLnSpc="1">
            <a:prstTxWarp prst="textNoShape">
              <a:avLst/>
            </a:prstTxWarp>
          </a:bodyPr>
          <a:lstStyle/>
          <a:p>
            <a:pPr>
              <a:spcBef>
                <a:spcPct val="0"/>
              </a:spcBef>
            </a:pPr>
            <a:endParaRPr lang="en-GB" altLang="fr-FR" sz="1100" smtClean="0">
              <a:latin typeface="Arial" charset="0"/>
            </a:endParaRPr>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490284-2738-4A06-A9CD-8F8B36211563}" type="slidenum">
              <a:rPr lang="fr-FR" altLang="it-IT">
                <a:latin typeface="Times" pitchFamily="18" charset="0"/>
              </a:rPr>
              <a:pPr fontAlgn="base">
                <a:spcBef>
                  <a:spcPct val="0"/>
                </a:spcBef>
                <a:spcAft>
                  <a:spcPct val="0"/>
                </a:spcAft>
              </a:pPr>
              <a:t>16</a:t>
            </a:fld>
            <a:endParaRPr lang="fr-FR" altLang="it-IT">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xfrm>
            <a:off x="438150" y="152400"/>
            <a:ext cx="5921375" cy="3332163"/>
          </a:xfrm>
          <a:noFill/>
          <a:ln>
            <a:solidFill>
              <a:srgbClr val="000000"/>
            </a:solidFill>
            <a:miter lim="800000"/>
            <a:headEnd/>
            <a:tailEnd/>
          </a:ln>
        </p:spPr>
      </p:sp>
      <p:sp>
        <p:nvSpPr>
          <p:cNvPr id="77826" name="Notes Placeholder 2"/>
          <p:cNvSpPr>
            <a:spLocks noGrp="1"/>
          </p:cNvSpPr>
          <p:nvPr>
            <p:ph type="body" idx="1"/>
          </p:nvPr>
        </p:nvSpPr>
        <p:spPr bwMode="auto">
          <a:xfrm>
            <a:off x="679450" y="3625850"/>
            <a:ext cx="5438775" cy="5353050"/>
          </a:xfrm>
          <a:noFill/>
        </p:spPr>
        <p:txBody>
          <a:bodyPr wrap="square" numCol="1" anchor="t" anchorCtr="0" compatLnSpc="1">
            <a:prstTxWarp prst="textNoShape">
              <a:avLst/>
            </a:prstTxWarp>
          </a:bodyPr>
          <a:lstStyle/>
          <a:p>
            <a:pPr>
              <a:spcBef>
                <a:spcPct val="0"/>
              </a:spcBef>
            </a:pPr>
            <a:endParaRPr lang="en-GB" altLang="fr-FR" sz="1100" smtClean="0">
              <a:latin typeface="Arial" charset="0"/>
            </a:endParaRPr>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C5AB12-F914-4788-9757-E387ECB33CAB}" type="slidenum">
              <a:rPr lang="fr-FR" altLang="it-IT">
                <a:latin typeface="Times" pitchFamily="18" charset="0"/>
              </a:rPr>
              <a:pPr fontAlgn="base">
                <a:spcBef>
                  <a:spcPct val="0"/>
                </a:spcBef>
                <a:spcAft>
                  <a:spcPct val="0"/>
                </a:spcAft>
              </a:pPr>
              <a:t>17</a:t>
            </a:fld>
            <a:endParaRPr lang="fr-FR" altLang="it-IT">
              <a:latin typeface="Times"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xfrm>
            <a:off x="438150" y="152400"/>
            <a:ext cx="5921375" cy="3332163"/>
          </a:xfrm>
          <a:noFill/>
          <a:ln>
            <a:solidFill>
              <a:srgbClr val="000000"/>
            </a:solidFill>
            <a:miter lim="800000"/>
            <a:headEnd/>
            <a:tailEnd/>
          </a:ln>
        </p:spPr>
      </p:sp>
      <p:sp>
        <p:nvSpPr>
          <p:cNvPr id="79874" name="Notes Placeholder 2"/>
          <p:cNvSpPr>
            <a:spLocks noGrp="1"/>
          </p:cNvSpPr>
          <p:nvPr>
            <p:ph type="body" idx="1"/>
          </p:nvPr>
        </p:nvSpPr>
        <p:spPr bwMode="auto">
          <a:xfrm>
            <a:off x="679450" y="3625850"/>
            <a:ext cx="5438775" cy="5353050"/>
          </a:xfrm>
          <a:noFill/>
        </p:spPr>
        <p:txBody>
          <a:bodyPr wrap="square" numCol="1" anchor="t" anchorCtr="0" compatLnSpc="1">
            <a:prstTxWarp prst="textNoShape">
              <a:avLst/>
            </a:prstTxWarp>
          </a:bodyPr>
          <a:lstStyle/>
          <a:p>
            <a:pPr>
              <a:spcBef>
                <a:spcPct val="0"/>
              </a:spcBef>
            </a:pPr>
            <a:endParaRPr lang="en-GB" altLang="fr-FR" sz="1100" smtClean="0">
              <a:latin typeface="Arial" charset="0"/>
            </a:endParaRPr>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328B51-3238-4E30-ADCD-7814537EC059}" type="slidenum">
              <a:rPr lang="fr-FR" altLang="it-IT">
                <a:latin typeface="Times" pitchFamily="18" charset="0"/>
              </a:rPr>
              <a:pPr fontAlgn="base">
                <a:spcBef>
                  <a:spcPct val="0"/>
                </a:spcBef>
                <a:spcAft>
                  <a:spcPct val="0"/>
                </a:spcAft>
              </a:pPr>
              <a:t>18</a:t>
            </a:fld>
            <a:endParaRPr lang="fr-FR" altLang="it-IT">
              <a:latin typeface="Times"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55437-2268-4F11-AE86-3238A9E2D096}" type="slidenum">
              <a:rPr lang="fr-BE"/>
              <a:pPr fontAlgn="base">
                <a:spcBef>
                  <a:spcPct val="0"/>
                </a:spcBef>
                <a:spcAft>
                  <a:spcPct val="0"/>
                </a:spcAft>
              </a:pPr>
              <a:t>19</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r>
              <a:rPr lang="en-GB" smtClean="0"/>
              <a:t>1. Who are we?</a:t>
            </a:r>
          </a:p>
          <a:p>
            <a:pPr lvl="1">
              <a:spcBef>
                <a:spcPct val="0"/>
              </a:spcBef>
            </a:pPr>
            <a:r>
              <a:rPr lang="en-GB" smtClean="0"/>
              <a:t>International network: EU + Eastern &amp; Southern Mediterranean countries</a:t>
            </a:r>
          </a:p>
          <a:p>
            <a:pPr lvl="1">
              <a:spcBef>
                <a:spcPct val="0"/>
              </a:spcBef>
            </a:pPr>
            <a:r>
              <a:rPr lang="en-GB" smtClean="0">
                <a:sym typeface="Wingdings" pitchFamily="2" charset="2"/>
              </a:rPr>
              <a:t>Around 100 members, covering more than 1000 local authorities</a:t>
            </a:r>
            <a:endParaRPr lang="en-GB" smtClean="0"/>
          </a:p>
          <a:p>
            <a:pPr lvl="1">
              <a:spcBef>
                <a:spcPct val="0"/>
              </a:spcBef>
            </a:pPr>
            <a:r>
              <a:rPr lang="en-GB" smtClean="0"/>
              <a:t>Technical network, help LRAs to find technical solutions; exchange best practices </a:t>
            </a:r>
            <a:r>
              <a:rPr lang="en-GB" smtClean="0">
                <a:sym typeface="Wingdings" pitchFamily="2" charset="2"/>
              </a:rPr>
              <a:t> sustainable resource management</a:t>
            </a:r>
          </a:p>
          <a:p>
            <a:pPr lvl="1">
              <a:spcBef>
                <a:spcPct val="0"/>
              </a:spcBef>
            </a:pPr>
            <a:endParaRPr lang="en-GB" smtClean="0"/>
          </a:p>
          <a:p>
            <a:pPr lvl="1">
              <a:spcBef>
                <a:spcPct val="0"/>
              </a:spcBef>
            </a:pPr>
            <a:r>
              <a:rPr lang="en-GB" smtClean="0"/>
              <a:t>2. What do we do, concretely?</a:t>
            </a:r>
          </a:p>
          <a:p>
            <a:pPr lvl="1">
              <a:spcBef>
                <a:spcPct val="0"/>
              </a:spcBef>
            </a:pPr>
            <a:r>
              <a:rPr lang="en-GB" smtClean="0"/>
              <a:t>a) Grey arrow: Service to our members: exchange of best practices, publications, weekly newsline, conferences, webinars</a:t>
            </a:r>
          </a:p>
          <a:p>
            <a:pPr lvl="1">
              <a:spcBef>
                <a:spcPct val="0"/>
              </a:spcBef>
            </a:pPr>
            <a:r>
              <a:rPr lang="en-GB" smtClean="0"/>
              <a:t>b) Blue arrow: Project work</a:t>
            </a:r>
          </a:p>
          <a:p>
            <a:pPr lvl="1">
              <a:spcBef>
                <a:spcPct val="0"/>
              </a:spcBef>
            </a:pPr>
            <a:r>
              <a:rPr lang="en-GB" smtClean="0"/>
              <a:t>	mostly involving members as project partners, all members profit from the sharing of acquired knowlede, &amp; experiences</a:t>
            </a:r>
          </a:p>
          <a:p>
            <a:pPr lvl="1">
              <a:spcBef>
                <a:spcPct val="0"/>
              </a:spcBef>
            </a:pPr>
            <a:r>
              <a:rPr lang="en-GB" smtClean="0"/>
              <a:t>	Internal projects: WG CE, Observatory (European Observatory on municipal waste performances), EPR Club</a:t>
            </a:r>
          </a:p>
          <a:p>
            <a:pPr lvl="1">
              <a:spcBef>
                <a:spcPct val="0"/>
              </a:spcBef>
            </a:pPr>
            <a:r>
              <a:rPr lang="en-GB" smtClean="0"/>
              <a:t>	European projects: Horizon2020 (south Mediterranean cooperation), Regions4Recycling, European Week for Waste Reduction</a:t>
            </a:r>
          </a:p>
          <a:p>
            <a:pPr lvl="1">
              <a:spcBef>
                <a:spcPct val="0"/>
              </a:spcBef>
            </a:pPr>
            <a:endParaRPr lang="en-GB" smtClean="0">
              <a:sym typeface="Wingdings" pitchFamily="2" charset="2"/>
            </a:endParaRP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5038" fontAlgn="base">
              <a:spcBef>
                <a:spcPct val="0"/>
              </a:spcBef>
              <a:spcAft>
                <a:spcPct val="0"/>
              </a:spcAft>
            </a:pPr>
            <a:fld id="{9A87ED9A-9BE6-4381-B1B6-E1E14207241E}" type="slidenum">
              <a:rPr lang="fr-BE" altLang="fr-FR">
                <a:latin typeface="Verdana" pitchFamily="34" charset="0"/>
              </a:rPr>
              <a:pPr defTabSz="935038" fontAlgn="base">
                <a:spcBef>
                  <a:spcPct val="0"/>
                </a:spcBef>
                <a:spcAft>
                  <a:spcPct val="0"/>
                </a:spcAft>
              </a:pPr>
              <a:t>2</a:t>
            </a:fld>
            <a:endParaRPr lang="fr-BE" altLang="fr-FR">
              <a:latin typeface="Verdan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39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smtClean="0"/>
          </a:p>
        </p:txBody>
      </p:sp>
      <p:sp>
        <p:nvSpPr>
          <p:cNvPr id="8397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E50B72-6B6D-4BDC-8E4A-C92FBEC6E847}" type="slidenum">
              <a:rPr lang="fr-BE"/>
              <a:pPr fontAlgn="base">
                <a:spcBef>
                  <a:spcPct val="0"/>
                </a:spcBef>
                <a:spcAft>
                  <a:spcPct val="0"/>
                </a:spcAft>
              </a:pPr>
              <a:t>20</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xfrm>
            <a:off x="438150" y="233363"/>
            <a:ext cx="5921375" cy="3332162"/>
          </a:xfrm>
          <a:noFill/>
          <a:ln>
            <a:solidFill>
              <a:srgbClr val="000000"/>
            </a:solidFill>
            <a:miter lim="800000"/>
            <a:headEnd/>
            <a:tailEnd/>
          </a:ln>
        </p:spPr>
      </p:sp>
      <p:sp>
        <p:nvSpPr>
          <p:cNvPr id="40963" name="Notes Placeholder 2"/>
          <p:cNvSpPr>
            <a:spLocks noGrp="1"/>
          </p:cNvSpPr>
          <p:nvPr>
            <p:ph type="body" idx="1"/>
          </p:nvPr>
        </p:nvSpPr>
        <p:spPr>
          <a:xfrm>
            <a:off x="652463" y="3563938"/>
            <a:ext cx="5827712" cy="6016625"/>
          </a:xfrm>
          <a:ln/>
          <a:extLst>
            <a:ext uri="{909E8E84-426E-40DD-AFC4-6F175D3DCCD1}"/>
            <a:ext uri="{91240B29-F687-4F45-9708-019B960494DF}"/>
          </a:extLst>
        </p:spPr>
        <p:txBody>
          <a:bodyPr wrap="square" numCol="1" anchor="t" anchorCtr="0" compatLnSpc="1">
            <a:prstTxWarp prst="textNoShape">
              <a:avLst/>
            </a:prstTxWarp>
          </a:bodyPr>
          <a:lstStyle/>
          <a:p>
            <a:pPr marL="0" lvl="1">
              <a:spcBef>
                <a:spcPct val="0"/>
              </a:spcBef>
            </a:pPr>
            <a:r>
              <a:rPr lang="en-GB" sz="1100" smtClean="0">
                <a:latin typeface="Arial" charset="0"/>
              </a:rPr>
              <a:t>Vision CE: putting our activities in context</a:t>
            </a:r>
          </a:p>
          <a:p>
            <a:pPr marL="0" lvl="1">
              <a:spcBef>
                <a:spcPct val="0"/>
              </a:spcBef>
              <a:buFontTx/>
              <a:buAutoNum type="arabicPeriod"/>
            </a:pPr>
            <a:r>
              <a:rPr lang="en-GB" sz="1100" b="1" smtClean="0">
                <a:latin typeface="Arial" charset="0"/>
              </a:rPr>
              <a:t>Where are we coming from? </a:t>
            </a:r>
            <a:r>
              <a:rPr lang="en-GB" sz="1100" smtClean="0">
                <a:latin typeface="Arial" charset="0"/>
              </a:rPr>
              <a:t>– Traditional model: </a:t>
            </a:r>
            <a:r>
              <a:rPr lang="en-GB" sz="1100" b="1" smtClean="0">
                <a:latin typeface="Arial" charset="0"/>
              </a:rPr>
              <a:t>Linear economy</a:t>
            </a:r>
          </a:p>
          <a:p>
            <a:pPr marL="685800" lvl="2" indent="-228600">
              <a:spcBef>
                <a:spcPct val="0"/>
              </a:spcBef>
              <a:buFontTx/>
              <a:buChar char="•"/>
            </a:pPr>
            <a:r>
              <a:rPr lang="en-GB" sz="1100" smtClean="0">
                <a:latin typeface="Arial" charset="0"/>
              </a:rPr>
              <a:t>Resources get extracted</a:t>
            </a:r>
          </a:p>
          <a:p>
            <a:pPr marL="685800" lvl="2" indent="-228600">
              <a:spcBef>
                <a:spcPct val="0"/>
              </a:spcBef>
              <a:buFontTx/>
              <a:buChar char="•"/>
            </a:pPr>
            <a:r>
              <a:rPr lang="en-GB" sz="1100" smtClean="0">
                <a:latin typeface="Arial" charset="0"/>
              </a:rPr>
              <a:t>Production of products</a:t>
            </a:r>
          </a:p>
          <a:p>
            <a:pPr marL="685800" lvl="2" indent="-228600">
              <a:spcBef>
                <a:spcPct val="0"/>
              </a:spcBef>
              <a:buFontTx/>
              <a:buChar char="•"/>
            </a:pPr>
            <a:r>
              <a:rPr lang="en-GB" sz="1100" smtClean="0">
                <a:latin typeface="Arial" charset="0"/>
              </a:rPr>
              <a:t>Products get consumed</a:t>
            </a:r>
          </a:p>
          <a:p>
            <a:pPr marL="685800" lvl="2" indent="-228600">
              <a:spcBef>
                <a:spcPct val="0"/>
              </a:spcBef>
              <a:buFontTx/>
              <a:buChar char="•"/>
            </a:pPr>
            <a:r>
              <a:rPr lang="en-GB" sz="1100" smtClean="0">
                <a:latin typeface="Arial" charset="0"/>
              </a:rPr>
              <a:t>What is left is considered as waste and is disposed off</a:t>
            </a:r>
          </a:p>
          <a:p>
            <a:pPr marL="685800" lvl="2" indent="-228600">
              <a:spcBef>
                <a:spcPct val="0"/>
              </a:spcBef>
            </a:pPr>
            <a:r>
              <a:rPr lang="en-GB" sz="1100" smtClean="0">
                <a:latin typeface="Arial" charset="0"/>
                <a:sym typeface="Wingdings" pitchFamily="2" charset="2"/>
              </a:rPr>
              <a:t> Throw away society!</a:t>
            </a:r>
            <a:endParaRPr lang="en-GB" sz="1100" smtClean="0">
              <a:latin typeface="Arial" charset="0"/>
            </a:endParaRPr>
          </a:p>
          <a:p>
            <a:pPr marL="0" lvl="1">
              <a:spcBef>
                <a:spcPct val="0"/>
              </a:spcBef>
              <a:buFontTx/>
              <a:buAutoNum type="arabicPeriod"/>
            </a:pPr>
            <a:r>
              <a:rPr lang="en-GB" sz="1100" b="1" smtClean="0">
                <a:latin typeface="Arial" charset="0"/>
              </a:rPr>
              <a:t>Where are we at the moment? </a:t>
            </a:r>
            <a:r>
              <a:rPr lang="en-GB" sz="1100" smtClean="0">
                <a:latin typeface="Arial" charset="0"/>
              </a:rPr>
              <a:t>– Current model: </a:t>
            </a:r>
            <a:r>
              <a:rPr lang="en-GB" sz="1100" b="1" smtClean="0">
                <a:latin typeface="Arial" charset="0"/>
              </a:rPr>
              <a:t>Chain economy</a:t>
            </a:r>
          </a:p>
          <a:p>
            <a:pPr marL="685800" lvl="2" indent="-228600">
              <a:spcBef>
                <a:spcPct val="0"/>
              </a:spcBef>
              <a:buFontTx/>
              <a:buChar char="•"/>
            </a:pPr>
            <a:r>
              <a:rPr lang="en-GB" sz="1100" smtClean="0">
                <a:latin typeface="Arial" charset="0"/>
              </a:rPr>
              <a:t>Resources get extracted</a:t>
            </a:r>
          </a:p>
          <a:p>
            <a:pPr marL="685800" lvl="2" indent="-228600">
              <a:spcBef>
                <a:spcPct val="0"/>
              </a:spcBef>
              <a:buFontTx/>
              <a:buChar char="•"/>
            </a:pPr>
            <a:r>
              <a:rPr lang="en-GB" sz="1100" smtClean="0">
                <a:latin typeface="Arial" charset="0"/>
              </a:rPr>
              <a:t>Products get produced and then consumed</a:t>
            </a:r>
          </a:p>
          <a:p>
            <a:pPr marL="685800" lvl="2" indent="-228600">
              <a:spcBef>
                <a:spcPct val="0"/>
              </a:spcBef>
              <a:buFontTx/>
              <a:buChar char="•"/>
            </a:pPr>
            <a:r>
              <a:rPr lang="en-GB" sz="1100" smtClean="0">
                <a:latin typeface="Arial" charset="0"/>
              </a:rPr>
              <a:t>What is left is </a:t>
            </a:r>
          </a:p>
          <a:p>
            <a:pPr marL="1143000" lvl="3" indent="-228600">
              <a:spcBef>
                <a:spcPct val="0"/>
              </a:spcBef>
              <a:buFontTx/>
              <a:buChar char="•"/>
            </a:pPr>
            <a:r>
              <a:rPr lang="en-GB" sz="1100" smtClean="0">
                <a:latin typeface="Arial" charset="0"/>
              </a:rPr>
              <a:t>either considered as waste and disposed off </a:t>
            </a:r>
          </a:p>
          <a:p>
            <a:pPr marL="1143000" lvl="3" indent="-228600">
              <a:spcBef>
                <a:spcPct val="0"/>
              </a:spcBef>
              <a:buFontTx/>
              <a:buChar char="•"/>
            </a:pPr>
            <a:r>
              <a:rPr lang="en-GB" sz="1100" smtClean="0">
                <a:latin typeface="Arial" charset="0"/>
              </a:rPr>
              <a:t>or it gets downcycled or recycled: </a:t>
            </a:r>
            <a:r>
              <a:rPr lang="en-US" sz="1100" smtClean="0">
                <a:latin typeface="Arial" charset="0"/>
              </a:rPr>
              <a:t>Downcycling means the process of converting waste materials or useless products into new materials or products of lesser quality and reduced functionality. It needs to be mentioned here, that for some material streams recycling works pretty well, without having a downcycling effect, such as for glass or paper.</a:t>
            </a:r>
            <a:endParaRPr lang="en-GB" sz="1100" smtClean="0">
              <a:latin typeface="Arial" charset="0"/>
            </a:endParaRPr>
          </a:p>
          <a:p>
            <a:pPr marL="0" lvl="1">
              <a:spcBef>
                <a:spcPct val="0"/>
              </a:spcBef>
              <a:buFontTx/>
              <a:buAutoNum type="arabicPeriod"/>
            </a:pPr>
            <a:r>
              <a:rPr lang="en-GB" sz="1100" b="1" smtClean="0">
                <a:latin typeface="Arial" charset="0"/>
              </a:rPr>
              <a:t>What are we aiming at? </a:t>
            </a:r>
            <a:r>
              <a:rPr lang="en-GB" sz="1100" smtClean="0">
                <a:latin typeface="Arial" charset="0"/>
              </a:rPr>
              <a:t>– Future model to reach resource efficiency: </a:t>
            </a:r>
            <a:r>
              <a:rPr lang="en-GB" sz="1100" b="1" smtClean="0">
                <a:latin typeface="Arial" charset="0"/>
              </a:rPr>
              <a:t>Circular economy</a:t>
            </a:r>
          </a:p>
          <a:p>
            <a:pPr marL="0" lvl="1">
              <a:spcBef>
                <a:spcPct val="0"/>
              </a:spcBef>
            </a:pPr>
            <a:r>
              <a:rPr lang="en-GB" sz="1100" smtClean="0">
                <a:latin typeface="Arial" charset="0"/>
              </a:rPr>
              <a:t>      </a:t>
            </a:r>
            <a:r>
              <a:rPr lang="en-GB" sz="1100" smtClean="0">
                <a:latin typeface="Arial" charset="0"/>
                <a:sym typeface="Wingdings" pitchFamily="2" charset="2"/>
              </a:rPr>
              <a:t> Closing the loop</a:t>
            </a:r>
            <a:endParaRPr lang="en-GB" sz="1100" smtClean="0">
              <a:latin typeface="Arial" charset="0"/>
            </a:endParaRPr>
          </a:p>
          <a:p>
            <a:pPr marL="685800" lvl="2" indent="-228600">
              <a:spcBef>
                <a:spcPct val="0"/>
              </a:spcBef>
              <a:buFontTx/>
              <a:buChar char="•"/>
            </a:pPr>
            <a:r>
              <a:rPr lang="en-GB" sz="1100" b="1" smtClean="0">
                <a:latin typeface="Arial" charset="0"/>
              </a:rPr>
              <a:t>Sustainable Production, sustainable consumption and upcycling instead of downcycling</a:t>
            </a:r>
          </a:p>
          <a:p>
            <a:pPr marL="685800" lvl="2" indent="-228600">
              <a:spcBef>
                <a:spcPct val="0"/>
              </a:spcBef>
              <a:buFontTx/>
              <a:buChar char="•"/>
            </a:pPr>
            <a:r>
              <a:rPr lang="en-US" altLang="fr-FR" sz="1100" b="1" smtClean="0">
                <a:latin typeface="Arial" charset="0"/>
              </a:rPr>
              <a:t>Shift of the economic model, includes ideas like shared economy, news business models, eco-design, etc.</a:t>
            </a:r>
          </a:p>
          <a:p>
            <a:pPr marL="685800" lvl="2" indent="-228600">
              <a:spcBef>
                <a:spcPct val="0"/>
              </a:spcBef>
              <a:buFontTx/>
              <a:buChar char="•"/>
            </a:pPr>
            <a:r>
              <a:rPr lang="en-US" altLang="fr-FR" sz="1100" smtClean="0">
                <a:latin typeface="Arial" charset="0"/>
              </a:rPr>
              <a:t>Upcycling is the process of converting waste materials or useless products into new materials or products of better quality or for better environmental value.</a:t>
            </a:r>
            <a:endParaRPr lang="en-GB" sz="1100" smtClean="0">
              <a:latin typeface="Arial" charset="0"/>
            </a:endParaRPr>
          </a:p>
          <a:p>
            <a:pPr marL="685800" lvl="2" indent="-228600">
              <a:spcBef>
                <a:spcPct val="0"/>
              </a:spcBef>
              <a:buFontTx/>
              <a:buChar char="•"/>
            </a:pPr>
            <a:r>
              <a:rPr lang="en-GB" sz="1100" smtClean="0">
                <a:latin typeface="Arial" charset="0"/>
              </a:rPr>
              <a:t>No or almost no waste is left</a:t>
            </a:r>
          </a:p>
          <a:p>
            <a:pPr marL="685800" lvl="2" indent="-228600">
              <a:spcBef>
                <a:spcPct val="0"/>
              </a:spcBef>
              <a:buFontTx/>
              <a:buChar char="•"/>
            </a:pPr>
            <a:r>
              <a:rPr lang="en-GB" sz="1100" smtClean="0">
                <a:latin typeface="Arial" charset="0"/>
              </a:rPr>
              <a:t>Everything that is left is considered as resources, not as waste</a:t>
            </a:r>
          </a:p>
          <a:p>
            <a:pPr marL="685800" lvl="2" indent="-228600">
              <a:spcBef>
                <a:spcPct val="0"/>
              </a:spcBef>
            </a:pPr>
            <a:endParaRPr lang="en-US" altLang="fr-FR" sz="1000" b="1" smtClean="0">
              <a:latin typeface="Arial" charset="0"/>
            </a:endParaRPr>
          </a:p>
          <a:p>
            <a:pPr>
              <a:spcBef>
                <a:spcPct val="0"/>
              </a:spcBef>
            </a:pPr>
            <a:r>
              <a:rPr lang="en-US" altLang="fr-FR" sz="1100" b="1" smtClean="0">
                <a:latin typeface="Arial" charset="0"/>
              </a:rPr>
              <a:t>What does a “closed loop” system imply?</a:t>
            </a:r>
          </a:p>
          <a:p>
            <a:pPr>
              <a:spcBef>
                <a:spcPct val="0"/>
              </a:spcBef>
              <a:buFontTx/>
              <a:buChar char="•"/>
            </a:pPr>
            <a:r>
              <a:rPr lang="en-US" altLang="fr-FR" sz="1100" smtClean="0">
                <a:latin typeface="Arial" charset="0"/>
              </a:rPr>
              <a:t>Increasing the time products deliver their service before coming to the end of their useful life (</a:t>
            </a:r>
            <a:r>
              <a:rPr lang="en-US" altLang="fr-FR" sz="1100" b="1" smtClean="0">
                <a:latin typeface="Arial" charset="0"/>
              </a:rPr>
              <a:t>durability)</a:t>
            </a:r>
            <a:r>
              <a:rPr lang="en-US" altLang="fr-FR" sz="1100" smtClean="0">
                <a:latin typeface="Arial" charset="0"/>
              </a:rPr>
              <a:t>;</a:t>
            </a:r>
          </a:p>
          <a:p>
            <a:pPr>
              <a:spcBef>
                <a:spcPct val="0"/>
              </a:spcBef>
              <a:buFontTx/>
              <a:buChar char="•"/>
            </a:pPr>
            <a:r>
              <a:rPr lang="en-US" altLang="fr-FR" sz="1100" smtClean="0">
                <a:latin typeface="Arial" charset="0"/>
              </a:rPr>
              <a:t>Reducing the use of materials that are hazardous or difficult to recycle (</a:t>
            </a:r>
            <a:r>
              <a:rPr lang="en-US" altLang="fr-FR" sz="1100" b="1" smtClean="0">
                <a:latin typeface="Arial" charset="0"/>
              </a:rPr>
              <a:t>substitution</a:t>
            </a:r>
            <a:r>
              <a:rPr lang="en-US" altLang="fr-FR" sz="1100" smtClean="0">
                <a:latin typeface="Arial" charset="0"/>
              </a:rPr>
              <a:t>);</a:t>
            </a:r>
          </a:p>
          <a:p>
            <a:pPr>
              <a:spcBef>
                <a:spcPct val="0"/>
              </a:spcBef>
              <a:buFontTx/>
              <a:buChar char="•"/>
            </a:pPr>
            <a:r>
              <a:rPr lang="en-US" altLang="fr-FR" sz="1100" smtClean="0">
                <a:latin typeface="Arial" charset="0"/>
              </a:rPr>
              <a:t>Creating markets for recycled materials (</a:t>
            </a:r>
            <a:r>
              <a:rPr lang="en-US" altLang="fr-FR" sz="1100" b="1" smtClean="0">
                <a:latin typeface="Arial" charset="0"/>
              </a:rPr>
              <a:t>standards, public procurement</a:t>
            </a:r>
            <a:r>
              <a:rPr lang="en-US" altLang="fr-FR" sz="1100" smtClean="0">
                <a:latin typeface="Arial" charset="0"/>
              </a:rPr>
              <a:t>);</a:t>
            </a:r>
          </a:p>
          <a:p>
            <a:pPr>
              <a:spcBef>
                <a:spcPct val="0"/>
              </a:spcBef>
              <a:buFontTx/>
              <a:buChar char="•"/>
            </a:pPr>
            <a:r>
              <a:rPr lang="en-US" altLang="fr-FR" sz="1100" smtClean="0">
                <a:latin typeface="Arial" charset="0"/>
              </a:rPr>
              <a:t>Designing products that are easier to repair, upgrade, remanufacture of recycle (</a:t>
            </a:r>
            <a:r>
              <a:rPr lang="en-US" altLang="fr-FR" sz="1100" b="1" smtClean="0">
                <a:latin typeface="Arial" charset="0"/>
              </a:rPr>
              <a:t>eco-design</a:t>
            </a:r>
            <a:r>
              <a:rPr lang="en-US" altLang="fr-FR" sz="1100" smtClean="0">
                <a:latin typeface="Arial" charset="0"/>
              </a:rPr>
              <a:t>);</a:t>
            </a:r>
          </a:p>
          <a:p>
            <a:pPr>
              <a:spcBef>
                <a:spcPct val="0"/>
              </a:spcBef>
              <a:buFontTx/>
              <a:buChar char="•"/>
            </a:pPr>
            <a:r>
              <a:rPr lang="en-US" altLang="fr-FR" sz="1100" smtClean="0">
                <a:latin typeface="Arial" charset="0"/>
              </a:rPr>
              <a:t>Incentivising </a:t>
            </a:r>
            <a:r>
              <a:rPr lang="en-US" altLang="fr-FR" sz="1100" b="1" smtClean="0">
                <a:latin typeface="Arial" charset="0"/>
              </a:rPr>
              <a:t>waste reduction and high-quality separation </a:t>
            </a:r>
            <a:r>
              <a:rPr lang="en-US" altLang="fr-FR" sz="1100" smtClean="0">
                <a:latin typeface="Arial" charset="0"/>
              </a:rPr>
              <a:t>by consumers;</a:t>
            </a:r>
          </a:p>
          <a:p>
            <a:pPr>
              <a:spcBef>
                <a:spcPct val="0"/>
              </a:spcBef>
              <a:buFontTx/>
              <a:buChar char="•"/>
            </a:pPr>
            <a:r>
              <a:rPr lang="en-US" altLang="fr-FR" sz="1100" smtClean="0">
                <a:latin typeface="Arial" charset="0"/>
              </a:rPr>
              <a:t>Incentivising separation and collection systems that minimise the costs of recycling and reuse;</a:t>
            </a:r>
          </a:p>
          <a:p>
            <a:pPr>
              <a:spcBef>
                <a:spcPct val="0"/>
              </a:spcBef>
              <a:buFontTx/>
              <a:buChar char="•"/>
            </a:pPr>
            <a:r>
              <a:rPr lang="en-US" altLang="fr-FR" sz="1100" smtClean="0">
                <a:latin typeface="Arial" charset="0"/>
              </a:rPr>
              <a:t>Facilitating industrial clusters that exchange by-products to prevent them from becoming wastes (</a:t>
            </a:r>
            <a:r>
              <a:rPr lang="en-US" altLang="fr-FR" sz="1100" b="1" smtClean="0">
                <a:latin typeface="Arial" charset="0"/>
              </a:rPr>
              <a:t>industrial symbiosis);</a:t>
            </a:r>
          </a:p>
          <a:p>
            <a:pPr>
              <a:spcBef>
                <a:spcPct val="0"/>
              </a:spcBef>
              <a:buFontTx/>
              <a:buChar char="•"/>
            </a:pPr>
            <a:r>
              <a:rPr lang="en-US" altLang="fr-FR" sz="1100" smtClean="0">
                <a:latin typeface="Arial" charset="0"/>
              </a:rPr>
              <a:t>Encouraging wider consumer choice through renting or leasing instead of owning products (</a:t>
            </a:r>
            <a:r>
              <a:rPr lang="en-US" altLang="fr-FR" sz="1100" b="1" smtClean="0">
                <a:latin typeface="Arial" charset="0"/>
              </a:rPr>
              <a:t>new business models</a:t>
            </a:r>
            <a:r>
              <a:rPr lang="en-US" altLang="fr-FR" sz="1100" smtClean="0">
                <a:latin typeface="Arial" charset="0"/>
              </a:rPr>
              <a:t>)</a:t>
            </a:r>
          </a:p>
          <a:p>
            <a:pPr>
              <a:spcBef>
                <a:spcPct val="0"/>
              </a:spcBef>
              <a:buFontTx/>
              <a:buChar char="•"/>
            </a:pPr>
            <a:endParaRPr lang="en-US" altLang="fr-FR" sz="1100" smtClean="0">
              <a:latin typeface="Arial" charset="0"/>
            </a:endParaRPr>
          </a:p>
          <a:p>
            <a:pPr>
              <a:spcBef>
                <a:spcPct val="0"/>
              </a:spcBef>
            </a:pPr>
            <a:r>
              <a:rPr lang="en-US" altLang="fr-FR" u="sng" smtClean="0">
                <a:solidFill>
                  <a:srgbClr val="0F5494"/>
                </a:solidFill>
                <a:latin typeface="Arial" charset="0"/>
              </a:rPr>
              <a:t>POLICY FRAMEWORK</a:t>
            </a:r>
          </a:p>
          <a:p>
            <a:pPr>
              <a:spcBef>
                <a:spcPct val="0"/>
              </a:spcBef>
            </a:pPr>
            <a:r>
              <a:rPr lang="en-US" altLang="fr-FR" smtClean="0">
                <a:solidFill>
                  <a:srgbClr val="0F5494"/>
                </a:solidFill>
                <a:latin typeface="Arial" charset="0"/>
              </a:rPr>
              <a:t>- Design and innovation</a:t>
            </a:r>
          </a:p>
          <a:p>
            <a:pPr>
              <a:spcBef>
                <a:spcPct val="0"/>
              </a:spcBef>
            </a:pPr>
            <a:r>
              <a:rPr lang="en-GB" altLang="fr-FR" smtClean="0">
                <a:solidFill>
                  <a:srgbClr val="0F5494"/>
                </a:solidFill>
                <a:latin typeface="Arial" charset="0"/>
              </a:rPr>
              <a:t>- Unlocking investment</a:t>
            </a:r>
          </a:p>
          <a:p>
            <a:pPr>
              <a:spcBef>
                <a:spcPct val="0"/>
              </a:spcBef>
            </a:pPr>
            <a:r>
              <a:rPr lang="en-GB" altLang="fr-FR" smtClean="0">
                <a:solidFill>
                  <a:srgbClr val="0F5494"/>
                </a:solidFill>
                <a:latin typeface="Arial" charset="0"/>
              </a:rPr>
              <a:t>- Harnessing the role of business and consumers</a:t>
            </a:r>
          </a:p>
          <a:p>
            <a:pPr>
              <a:spcBef>
                <a:spcPct val="0"/>
              </a:spcBef>
            </a:pPr>
            <a:r>
              <a:rPr lang="en-GB" altLang="fr-FR" u="sng" smtClean="0">
                <a:solidFill>
                  <a:srgbClr val="0F5494"/>
                </a:solidFill>
                <a:latin typeface="Arial" charset="0"/>
              </a:rPr>
              <a:t>MODERNIZING WASTE POLICY  AND DIRECTIVES</a:t>
            </a:r>
          </a:p>
          <a:p>
            <a:pPr>
              <a:spcBef>
                <a:spcPct val="0"/>
              </a:spcBef>
            </a:pPr>
            <a:r>
              <a:rPr lang="en-GB" altLang="fr-FR" u="sng" smtClean="0">
                <a:solidFill>
                  <a:srgbClr val="0F5494"/>
                </a:solidFill>
                <a:latin typeface="Arial" charset="0"/>
              </a:rPr>
              <a:t>A RESOURCE EFFICIENT TARGET</a:t>
            </a:r>
          </a:p>
          <a:p>
            <a:pPr>
              <a:spcBef>
                <a:spcPct val="0"/>
              </a:spcBef>
              <a:buFont typeface="Calibri" pitchFamily="34" charset="0"/>
              <a:buNone/>
            </a:pPr>
            <a:endParaRPr lang="fr-BE" altLang="fr-FR" smtClean="0"/>
          </a:p>
          <a:p>
            <a:pPr>
              <a:spcBef>
                <a:spcPct val="0"/>
              </a:spcBef>
            </a:pPr>
            <a:r>
              <a:rPr lang="en-US" altLang="fr-FR" sz="3400" b="1" smtClean="0">
                <a:solidFill>
                  <a:srgbClr val="0F5494"/>
                </a:solidFill>
                <a:latin typeface="Arial" charset="0"/>
              </a:rPr>
              <a:t>1 Design and innovation</a:t>
            </a:r>
          </a:p>
          <a:p>
            <a:pPr marL="0" lvl="1">
              <a:spcBef>
                <a:spcPct val="0"/>
              </a:spcBef>
              <a:buFontTx/>
              <a:buChar char="-"/>
            </a:pPr>
            <a:r>
              <a:rPr lang="en-US" altLang="fr-FR" sz="2900" i="1" smtClean="0">
                <a:solidFill>
                  <a:srgbClr val="0F5494"/>
                </a:solidFill>
                <a:latin typeface="Arial" charset="0"/>
              </a:rPr>
              <a:t>Coherent product policy , further developing Ecodesign Directive</a:t>
            </a:r>
          </a:p>
          <a:p>
            <a:pPr marL="0" lvl="1">
              <a:spcBef>
                <a:spcPct val="0"/>
              </a:spcBef>
              <a:buFontTx/>
              <a:buChar char="-"/>
            </a:pPr>
            <a:r>
              <a:rPr lang="en-US" altLang="fr-FR" sz="2900" i="1" smtClean="0">
                <a:solidFill>
                  <a:srgbClr val="0F5494"/>
                </a:solidFill>
                <a:latin typeface="Arial" charset="0"/>
              </a:rPr>
              <a:t>Horizon 2020 research and innovative policies: </a:t>
            </a:r>
            <a:r>
              <a:rPr lang="en-GB" altLang="fr-FR" sz="2900" i="1" smtClean="0">
                <a:solidFill>
                  <a:srgbClr val="0F5494"/>
                </a:solidFill>
                <a:latin typeface="Arial" charset="0"/>
              </a:rPr>
              <a:t>large scale innovation projects…reinforced partnership </a:t>
            </a:r>
            <a:endParaRPr lang="en-US" altLang="fr-FR" sz="2900" i="1" smtClean="0">
              <a:solidFill>
                <a:srgbClr val="0F5494"/>
              </a:solidFill>
              <a:latin typeface="Arial" charset="0"/>
            </a:endParaRPr>
          </a:p>
          <a:p>
            <a:pPr>
              <a:spcBef>
                <a:spcPct val="0"/>
              </a:spcBef>
            </a:pPr>
            <a:r>
              <a:rPr lang="en-GB" altLang="fr-FR" sz="3400" b="1" smtClean="0">
                <a:solidFill>
                  <a:srgbClr val="0F5494"/>
                </a:solidFill>
                <a:latin typeface="Arial" charset="0"/>
              </a:rPr>
              <a:t>2. Unlocking investment</a:t>
            </a:r>
          </a:p>
          <a:p>
            <a:pPr marL="0" lvl="1">
              <a:spcBef>
                <a:spcPct val="0"/>
              </a:spcBef>
            </a:pPr>
            <a:r>
              <a:rPr lang="en-GB" altLang="fr-FR" sz="2900" i="1" smtClean="0">
                <a:solidFill>
                  <a:srgbClr val="0F5494"/>
                </a:solidFill>
                <a:latin typeface="Arial" charset="0"/>
              </a:rPr>
              <a:t>-  Innovative financial instruments ( accounting rules, fiduciary duties; resource stress tests, potential of the bonds market )</a:t>
            </a:r>
          </a:p>
          <a:p>
            <a:pPr marL="0" lvl="1">
              <a:spcBef>
                <a:spcPct val="0"/>
              </a:spcBef>
              <a:buFontTx/>
              <a:buChar char="-"/>
            </a:pPr>
            <a:r>
              <a:rPr lang="en-GB" altLang="fr-FR" sz="2900" i="1" smtClean="0">
                <a:solidFill>
                  <a:srgbClr val="0F5494"/>
                </a:solidFill>
                <a:latin typeface="Arial" charset="0"/>
              </a:rPr>
              <a:t>Guidance on Green Public Procurement</a:t>
            </a:r>
          </a:p>
          <a:p>
            <a:pPr marL="0" lvl="1">
              <a:spcBef>
                <a:spcPct val="0"/>
              </a:spcBef>
              <a:buFontTx/>
              <a:buChar char="-"/>
            </a:pPr>
            <a:r>
              <a:rPr lang="en-GB" altLang="fr-FR" sz="2900" i="1" smtClean="0">
                <a:solidFill>
                  <a:srgbClr val="0F5494"/>
                </a:solidFill>
                <a:latin typeface="Arial" charset="0"/>
              </a:rPr>
              <a:t>Integration circular economy priorities into European Funds </a:t>
            </a:r>
          </a:p>
          <a:p>
            <a:pPr>
              <a:spcBef>
                <a:spcPct val="0"/>
              </a:spcBef>
            </a:pPr>
            <a:r>
              <a:rPr lang="en-GB" altLang="fr-FR" sz="3400" b="1" smtClean="0">
                <a:solidFill>
                  <a:srgbClr val="0F5494"/>
                </a:solidFill>
                <a:latin typeface="Arial" charset="0"/>
              </a:rPr>
              <a:t>3 Harnessing the role of business and consumers</a:t>
            </a:r>
          </a:p>
          <a:p>
            <a:pPr marL="0" lvl="1">
              <a:spcBef>
                <a:spcPct val="0"/>
              </a:spcBef>
            </a:pPr>
            <a:r>
              <a:rPr lang="en-GB" altLang="fr-FR" sz="2900" i="1" smtClean="0">
                <a:solidFill>
                  <a:srgbClr val="0F5494"/>
                </a:solidFill>
                <a:latin typeface="Arial" charset="0"/>
              </a:rPr>
              <a:t>- Building on the results of the Environmental Footprint pilot phase</a:t>
            </a:r>
            <a:r>
              <a:rPr lang="en-US" altLang="fr-FR" sz="2900" i="1" smtClean="0">
                <a:solidFill>
                  <a:srgbClr val="0F5494"/>
                </a:solidFill>
                <a:latin typeface="Arial" charset="0"/>
              </a:rPr>
              <a:t>, - B</a:t>
            </a:r>
            <a:r>
              <a:rPr lang="en-GB" altLang="fr-FR" sz="2900" i="1" smtClean="0">
                <a:solidFill>
                  <a:srgbClr val="0F5494"/>
                </a:solidFill>
                <a:latin typeface="Arial" charset="0"/>
              </a:rPr>
              <a:t>road stakeholder cooperation through coordination and support action under Horizon 2020, </a:t>
            </a:r>
            <a:r>
              <a:rPr lang="en-US" altLang="fr-FR" sz="2900" i="1" smtClean="0">
                <a:solidFill>
                  <a:srgbClr val="0F5494"/>
                </a:solidFill>
                <a:latin typeface="Arial" charset="0"/>
              </a:rPr>
              <a:t>action on SMEs and green employment </a:t>
            </a:r>
            <a:endParaRPr lang="en-GB" altLang="fr-FR" sz="2900" b="1" i="1" smtClean="0">
              <a:solidFill>
                <a:srgbClr val="0F5494"/>
              </a:solidFill>
              <a:latin typeface="Arial" charset="0"/>
            </a:endParaRP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5038" fontAlgn="base">
              <a:spcBef>
                <a:spcPct val="0"/>
              </a:spcBef>
              <a:spcAft>
                <a:spcPct val="0"/>
              </a:spcAft>
            </a:pPr>
            <a:fld id="{064912E7-089D-4A0C-8653-6307A18DC0F1}" type="slidenum">
              <a:rPr lang="fr-BE" altLang="fr-FR">
                <a:solidFill>
                  <a:srgbClr val="000000"/>
                </a:solidFill>
                <a:latin typeface="Verdana" pitchFamily="34" charset="0"/>
              </a:rPr>
              <a:pPr defTabSz="935038" fontAlgn="base">
                <a:spcBef>
                  <a:spcPct val="0"/>
                </a:spcBef>
                <a:spcAft>
                  <a:spcPct val="0"/>
                </a:spcAft>
              </a:pPr>
              <a:t>3</a:t>
            </a:fld>
            <a:endParaRPr lang="fr-BE" altLang="fr-FR">
              <a:solidFill>
                <a:srgbClr val="000000"/>
              </a:solidFill>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a:ln/>
          <a:extLst>
            <a:ext uri="{909E8E84-426E-40DD-AFC4-6F175D3DCCD1}"/>
            <a:ext uri="{91240B29-F687-4F45-9708-019B960494DF}"/>
          </a:extLst>
        </p:spPr>
        <p:txBody>
          <a:bodyPr wrap="square" numCol="1" anchor="t" anchorCtr="0" compatLnSpc="1">
            <a:prstTxWarp prst="textNoShape">
              <a:avLst/>
            </a:prstTxWarp>
          </a:bodyPr>
          <a:lstStyle/>
          <a:p>
            <a:pPr>
              <a:spcBef>
                <a:spcPct val="0"/>
              </a:spcBef>
            </a:pPr>
            <a:r>
              <a:rPr lang="en-GB" altLang="fr-FR" sz="1100" smtClean="0">
                <a:latin typeface="Arial" charset="0"/>
              </a:rPr>
              <a:t>Part of the CE economy concept is also the idea of a territorial hierarchy: the short cycle always comes first when developing CE measures, ideas, strategies, and the “lower” levels are key for success</a:t>
            </a:r>
          </a:p>
          <a:p>
            <a:pPr>
              <a:spcBef>
                <a:spcPct val="0"/>
              </a:spcBef>
            </a:pPr>
            <a:endParaRPr lang="en-GB" altLang="fr-FR" sz="1100" smtClean="0">
              <a:latin typeface="Arial" charset="0"/>
              <a:sym typeface="Wingdings" pitchFamily="2" charset="2"/>
            </a:endParaRPr>
          </a:p>
          <a:p>
            <a:pPr>
              <a:spcBef>
                <a:spcPct val="0"/>
              </a:spcBef>
              <a:buFont typeface="Wingdings" pitchFamily="2" charset="2"/>
              <a:buChar char="à"/>
            </a:pPr>
            <a:r>
              <a:rPr lang="en-GB" altLang="fr-FR" sz="1100" smtClean="0">
                <a:latin typeface="Arial" charset="0"/>
              </a:rPr>
              <a:t>neighbourhood first, then city, then region; and only then the nation states, the EU and worldwide level</a:t>
            </a:r>
          </a:p>
          <a:p>
            <a:pPr>
              <a:spcBef>
                <a:spcPct val="0"/>
              </a:spcBef>
              <a:buFont typeface="Wingdings" pitchFamily="2" charset="2"/>
              <a:buChar char="à"/>
            </a:pPr>
            <a:r>
              <a:rPr lang="en-GB" sz="1100" smtClean="0">
                <a:solidFill>
                  <a:srgbClr val="003B93"/>
                </a:solidFill>
              </a:rPr>
              <a:t>Without forgetting that 90 % of the European Economy is made by SME’s</a:t>
            </a:r>
          </a:p>
          <a:p>
            <a:pPr>
              <a:spcBef>
                <a:spcPct val="0"/>
              </a:spcBef>
              <a:buFont typeface="Wingdings" pitchFamily="2" charset="2"/>
              <a:buChar char="à"/>
            </a:pPr>
            <a:endParaRPr lang="en-GB" altLang="fr-FR" sz="1100" smtClean="0">
              <a:latin typeface="Arial" charset="0"/>
            </a:endParaRP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D20642-0ACE-46B2-B47E-6BFC9F0A0BB0}" type="slidenum">
              <a:rPr lang="fr-FR" altLang="it-IT">
                <a:solidFill>
                  <a:srgbClr val="000000"/>
                </a:solidFill>
                <a:latin typeface="Times" pitchFamily="18" charset="0"/>
              </a:rPr>
              <a:pPr fontAlgn="base">
                <a:spcBef>
                  <a:spcPct val="0"/>
                </a:spcBef>
                <a:spcAft>
                  <a:spcPct val="0"/>
                </a:spcAft>
              </a:pPr>
              <a:t>4</a:t>
            </a:fld>
            <a:endParaRPr lang="fr-FR" altLang="it-IT">
              <a:solidFill>
                <a:srgbClr val="000000"/>
              </a:solidFill>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A62349-F8E8-4CF2-9367-75A2B156D093}" type="slidenum">
              <a:rPr lang="fr-BE"/>
              <a:pPr fontAlgn="base">
                <a:spcBef>
                  <a:spcPct val="0"/>
                </a:spcBef>
                <a:spcAft>
                  <a:spcPct val="0"/>
                </a:spcAft>
              </a:pPr>
              <a:t>5</a:t>
            </a:fld>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Change</a:t>
            </a:r>
            <a:r>
              <a:rPr lang="pl-PL" b="1" smtClean="0"/>
              <a:t> </a:t>
            </a:r>
            <a:r>
              <a:rPr lang="en-GB" b="1" smtClean="0"/>
              <a:t>Ability to act &amp; choose</a:t>
            </a:r>
            <a:r>
              <a:rPr lang="en-GB" smtClean="0"/>
              <a:t>: Design/provide convenient services, support, facilities and equipment</a:t>
            </a:r>
          </a:p>
          <a:p>
            <a:pPr>
              <a:spcBef>
                <a:spcPct val="0"/>
              </a:spcBef>
            </a:pPr>
            <a:r>
              <a:rPr lang="en-GB" b="1" smtClean="0"/>
              <a:t>Build capacity &amp; ownership</a:t>
            </a:r>
            <a:r>
              <a:rPr lang="en-GB" smtClean="0"/>
              <a:t>: Recruit groups of residents / local champions, support building of social norms</a:t>
            </a:r>
          </a:p>
          <a:p>
            <a:pPr>
              <a:spcBef>
                <a:spcPct val="0"/>
              </a:spcBef>
            </a:pPr>
            <a:r>
              <a:rPr lang="en-GB" b="1" smtClean="0"/>
              <a:t>Develop skills &amp; ability</a:t>
            </a:r>
            <a:r>
              <a:rPr lang="en-GB" smtClean="0"/>
              <a:t>: Support community learning to increase knowledge of options and embed new habits</a:t>
            </a:r>
          </a:p>
          <a:p>
            <a:pPr>
              <a:spcBef>
                <a:spcPct val="0"/>
              </a:spcBef>
            </a:pPr>
            <a:endParaRPr lang="en-GB"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9C0F39-D24A-4CBA-9952-9AB72EF5166F}" type="slidenum">
              <a:rPr lang="fr-BE"/>
              <a:pPr fontAlgn="base">
                <a:spcBef>
                  <a:spcPct val="0"/>
                </a:spcBef>
                <a:spcAft>
                  <a:spcPct val="0"/>
                </a:spcAft>
              </a:pPr>
              <a:t>6</a:t>
            </a:fld>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Engage</a:t>
            </a:r>
          </a:p>
          <a:p>
            <a:pPr>
              <a:spcBef>
                <a:spcPct val="0"/>
              </a:spcBef>
            </a:pPr>
            <a:r>
              <a:rPr lang="en-GB" smtClean="0"/>
              <a:t>Work with residents using co-design and deliberative consultation </a:t>
            </a:r>
          </a:p>
          <a:p>
            <a:pPr>
              <a:spcBef>
                <a:spcPct val="0"/>
              </a:spcBef>
            </a:pPr>
            <a:r>
              <a:rPr lang="en-GB" smtClean="0"/>
              <a:t>Build outreach partners and intermediaries; </a:t>
            </a:r>
          </a:p>
          <a:p>
            <a:pPr>
              <a:spcBef>
                <a:spcPct val="0"/>
              </a:spcBef>
            </a:pPr>
            <a:r>
              <a:rPr lang="en-GB" smtClean="0"/>
              <a:t>build community outreach and action (via talks, events and training); </a:t>
            </a:r>
          </a:p>
          <a:p>
            <a:pPr>
              <a:spcBef>
                <a:spcPct val="0"/>
              </a:spcBef>
            </a:pPr>
            <a:r>
              <a:rPr lang="en-GB" smtClean="0"/>
              <a:t>targeted campaigns, messages and promotions &amp; utilise: social networks, media/opinion formers </a:t>
            </a:r>
          </a:p>
          <a:p>
            <a:pPr>
              <a:spcBef>
                <a:spcPct val="0"/>
              </a:spcBef>
            </a:pPr>
            <a:r>
              <a:rPr lang="en-GB" smtClean="0"/>
              <a:t>Promote ‘enable’, ‘encourage’ and ‘exemplify’</a:t>
            </a:r>
          </a:p>
          <a:p>
            <a:pPr>
              <a:spcBef>
                <a:spcPct val="0"/>
              </a:spcBef>
            </a:pPr>
            <a:endParaRPr lang="en-GB"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5B1032-89A7-4CD9-8297-42D7CBC0CA67}" type="slidenum">
              <a:rPr lang="fr-BE"/>
              <a:pPr fontAlgn="base">
                <a:spcBef>
                  <a:spcPct val="0"/>
                </a:spcBef>
                <a:spcAft>
                  <a:spcPct val="0"/>
                </a:spcAft>
              </a:pPr>
              <a:t>7</a:t>
            </a:fld>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Encourage</a:t>
            </a:r>
          </a:p>
          <a:p>
            <a:pPr>
              <a:spcBef>
                <a:spcPct val="0"/>
              </a:spcBef>
            </a:pPr>
            <a:r>
              <a:rPr lang="en-GB" smtClean="0"/>
              <a:t>exemplify’ </a:t>
            </a:r>
          </a:p>
          <a:p>
            <a:pPr>
              <a:spcBef>
                <a:spcPct val="0"/>
              </a:spcBef>
            </a:pPr>
            <a:r>
              <a:rPr lang="en-GB" smtClean="0"/>
              <a:t>Address ‘what’s in it for me?’</a:t>
            </a:r>
          </a:p>
          <a:p>
            <a:pPr>
              <a:spcBef>
                <a:spcPct val="0"/>
              </a:spcBef>
            </a:pPr>
            <a:r>
              <a:rPr lang="en-GB" smtClean="0"/>
              <a:t>Provide incentives (e.g. subsidies, free or trial equipment, run local competitions)</a:t>
            </a:r>
          </a:p>
          <a:p>
            <a:pPr>
              <a:spcBef>
                <a:spcPct val="0"/>
              </a:spcBef>
            </a:pPr>
            <a:r>
              <a:rPr lang="en-GB" smtClean="0"/>
              <a:t>Provide targeted feedback on positive stories e.g. via ‘lifestyle’ case studies: recognise contribution, ensure level playing field</a:t>
            </a:r>
          </a:p>
          <a:p>
            <a:pPr>
              <a:spcBef>
                <a:spcPct val="0"/>
              </a:spcBef>
            </a:pPr>
            <a:r>
              <a:rPr lang="en-GB" smtClean="0"/>
              <a:t>Say ‘thank you’</a:t>
            </a:r>
          </a:p>
          <a:p>
            <a:pPr>
              <a:spcBef>
                <a:spcPct val="0"/>
              </a:spcBef>
            </a:pPr>
            <a:endParaRPr lang="en-GB"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9ECFCC-5E2C-498E-8F56-57AB8E75D8FC}" type="slidenum">
              <a:rPr lang="fr-BE"/>
              <a:pPr fontAlgn="base">
                <a:spcBef>
                  <a:spcPct val="0"/>
                </a:spcBef>
                <a:spcAft>
                  <a:spcPct val="0"/>
                </a:spcAft>
              </a:pPr>
              <a:t>8</a:t>
            </a:fld>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Exemplify</a:t>
            </a:r>
          </a:p>
          <a:p>
            <a:pPr>
              <a:spcBef>
                <a:spcPct val="0"/>
              </a:spcBef>
            </a:pPr>
            <a:r>
              <a:rPr lang="en-GB" smtClean="0"/>
              <a:t>Demonstrate shared responsibility –you are acting too!</a:t>
            </a:r>
          </a:p>
          <a:p>
            <a:pPr>
              <a:spcBef>
                <a:spcPct val="0"/>
              </a:spcBef>
            </a:pPr>
            <a:r>
              <a:rPr lang="en-GB" smtClean="0"/>
              <a:t>Review internal policies and work with other departments</a:t>
            </a:r>
          </a:p>
          <a:p>
            <a:pPr>
              <a:spcBef>
                <a:spcPct val="0"/>
              </a:spcBef>
            </a:pPr>
            <a:r>
              <a:rPr lang="en-GB" smtClean="0"/>
              <a:t>Engage employees and provide support, services and facilities for your staff </a:t>
            </a:r>
          </a:p>
          <a:p>
            <a:pPr>
              <a:spcBef>
                <a:spcPct val="0"/>
              </a:spcBef>
            </a:pPr>
            <a:r>
              <a:rPr lang="en-GB" smtClean="0"/>
              <a:t>Pilot interventions amongst staff</a:t>
            </a:r>
          </a:p>
          <a:p>
            <a:pPr>
              <a:spcBef>
                <a:spcPct val="0"/>
              </a:spcBef>
            </a:pPr>
            <a:endParaRPr lang="en-GB"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6A24BD-3F16-482D-AC1E-81B4CFBDD35C}" type="slidenum">
              <a:rPr lang="fr-BE"/>
              <a:pPr fontAlgn="base">
                <a:spcBef>
                  <a:spcPct val="0"/>
                </a:spcBef>
                <a:spcAft>
                  <a:spcPct val="0"/>
                </a:spcAft>
              </a:pPr>
              <a:t>9</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chemeClr val="bg1"/>
        </a:solidFill>
        <a:effectLst/>
      </p:bgPr>
    </p:bg>
    <p:spTree>
      <p:nvGrpSpPr>
        <p:cNvPr id="1" name=""/>
        <p:cNvGrpSpPr/>
        <p:nvPr/>
      </p:nvGrpSpPr>
      <p:grpSpPr>
        <a:xfrm>
          <a:off x="0" y="0"/>
          <a:ext cx="0" cy="0"/>
          <a:chOff x="0" y="0"/>
          <a:chExt cx="0" cy="0"/>
        </a:xfrm>
      </p:grpSpPr>
      <p:pic>
        <p:nvPicPr>
          <p:cNvPr id="7" name="Imagen 1" descr="portada2.png"/>
          <p:cNvPicPr>
            <a:picLocks noChangeAspect="1"/>
          </p:cNvPicPr>
          <p:nvPr userDrawn="1"/>
        </p:nvPicPr>
        <p:blipFill>
          <a:blip r:embed="rId2"/>
          <a:srcRect/>
          <a:stretch>
            <a:fillRect/>
          </a:stretch>
        </p:blipFill>
        <p:spPr bwMode="auto">
          <a:xfrm>
            <a:off x="0" y="7938"/>
            <a:ext cx="12192000" cy="6842125"/>
          </a:xfrm>
          <a:prstGeom prst="rect">
            <a:avLst/>
          </a:prstGeom>
          <a:noFill/>
          <a:ln w="9525">
            <a:noFill/>
            <a:miter lim="800000"/>
            <a:headEnd/>
            <a:tailEnd/>
          </a:ln>
        </p:spPr>
      </p:pic>
      <p:sp>
        <p:nvSpPr>
          <p:cNvPr id="8" name="Título 7"/>
          <p:cNvSpPr>
            <a:spLocks noGrp="1"/>
          </p:cNvSpPr>
          <p:nvPr>
            <p:ph type="title"/>
          </p:nvPr>
        </p:nvSpPr>
        <p:spPr>
          <a:xfrm>
            <a:off x="783772" y="2606040"/>
            <a:ext cx="10276114" cy="1645920"/>
          </a:xfrm>
          <a:prstGeom prst="rect">
            <a:avLst/>
          </a:prstGeom>
        </p:spPr>
        <p:txBody>
          <a:bodyPr vert="horz" lIns="216000" tIns="0" bIns="0" anchor="b"/>
          <a:lstStyle>
            <a:lvl1pPr marL="0" indent="0">
              <a:lnSpc>
                <a:spcPts val="3690"/>
              </a:lnSpc>
              <a:defRPr sz="2520" b="1" cap="none">
                <a:solidFill>
                  <a:schemeClr val="tx1"/>
                </a:solidFill>
                <a:latin typeface="Arial"/>
                <a:cs typeface="Arial"/>
              </a:defRPr>
            </a:lvl1pPr>
          </a:lstStyle>
          <a:p>
            <a:r>
              <a:rPr lang="es-ES_tradnl" dirty="0" smtClean="0"/>
              <a:t>Clic para editar título</a:t>
            </a:r>
            <a:endParaRPr lang="es-ES_tradnl" dirty="0"/>
          </a:p>
        </p:txBody>
      </p:sp>
      <p:sp>
        <p:nvSpPr>
          <p:cNvPr id="6" name="Marcador de texto 5"/>
          <p:cNvSpPr>
            <a:spLocks noGrp="1"/>
          </p:cNvSpPr>
          <p:nvPr>
            <p:ph type="body" sz="quarter" idx="10"/>
          </p:nvPr>
        </p:nvSpPr>
        <p:spPr>
          <a:xfrm>
            <a:off x="957943" y="4526280"/>
            <a:ext cx="10101943" cy="685800"/>
          </a:xfrm>
          <a:prstGeom prst="rect">
            <a:avLst/>
          </a:prstGeom>
        </p:spPr>
        <p:txBody>
          <a:bodyPr vert="horz"/>
          <a:lstStyle>
            <a:lvl1pPr>
              <a:buNone/>
              <a:defRPr/>
            </a:lvl1pPr>
          </a:lstStyle>
          <a:p>
            <a:pPr lvl="0"/>
            <a:r>
              <a:rPr lang="es-ES_tradnl" dirty="0" smtClean="0"/>
              <a:t>Haga clic para modificar el estilo de texto del patrón</a:t>
            </a:r>
          </a:p>
        </p:txBody>
      </p:sp>
      <p:sp>
        <p:nvSpPr>
          <p:cNvPr id="5" name="Marcador de texto 5"/>
          <p:cNvSpPr>
            <a:spLocks noGrp="1"/>
          </p:cNvSpPr>
          <p:nvPr>
            <p:ph type="body" sz="quarter" idx="11"/>
          </p:nvPr>
        </p:nvSpPr>
        <p:spPr>
          <a:xfrm>
            <a:off x="957943" y="5486400"/>
            <a:ext cx="10101943" cy="411480"/>
          </a:xfrm>
          <a:prstGeom prst="rect">
            <a:avLst/>
          </a:prstGeom>
        </p:spPr>
        <p:txBody>
          <a:bodyPr vert="horz"/>
          <a:lstStyle>
            <a:lvl1pPr algn="l">
              <a:buNone/>
              <a:defRPr sz="1800" b="1"/>
            </a:lvl1pPr>
          </a:lstStyle>
          <a:p>
            <a:pPr lvl="0"/>
            <a:r>
              <a:rPr lang="es-ES_tradnl" dirty="0" smtClean="0"/>
              <a:t>Haga clic para modificar el estilo de texto del patrón</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A461B985-AC7E-4A99-ABAB-B4D67FC96516}" type="datetimeFigureOut">
              <a:rPr lang="fr-BE"/>
              <a:pPr>
                <a:defRPr/>
              </a:pPr>
              <a:t>22/10/2015</a:t>
            </a:fld>
            <a:endParaRPr lang="fr-BE"/>
          </a:p>
        </p:txBody>
      </p:sp>
      <p:sp>
        <p:nvSpPr>
          <p:cNvPr id="3" name="Footer Placeholder 2"/>
          <p:cNvSpPr>
            <a:spLocks noGrp="1"/>
          </p:cNvSpPr>
          <p:nvPr>
            <p:ph type="ftr" sz="quarter" idx="11"/>
          </p:nvPr>
        </p:nvSpPr>
        <p:spPr/>
        <p:txBody>
          <a:bodyPr/>
          <a:lstStyle>
            <a:lvl1pPr>
              <a:defRPr/>
            </a:lvl1pPr>
          </a:lstStyle>
          <a:p>
            <a:pPr>
              <a:defRPr/>
            </a:pPr>
            <a:endParaRPr lang="fr-BE"/>
          </a:p>
        </p:txBody>
      </p:sp>
      <p:sp>
        <p:nvSpPr>
          <p:cNvPr id="4" name="Slide Number Placeholder 3"/>
          <p:cNvSpPr>
            <a:spLocks noGrp="1"/>
          </p:cNvSpPr>
          <p:nvPr>
            <p:ph type="sldNum" sz="quarter" idx="12"/>
          </p:nvPr>
        </p:nvSpPr>
        <p:spPr/>
        <p:txBody>
          <a:bodyPr/>
          <a:lstStyle>
            <a:lvl1pPr>
              <a:defRPr smtClean="0"/>
            </a:lvl1pPr>
          </a:lstStyle>
          <a:p>
            <a:pPr>
              <a:defRPr/>
            </a:pPr>
            <a:fld id="{93385C9A-9D67-4441-A1D7-9C72038E0B35}" type="slidenum">
              <a:rPr lang="fr-BE"/>
              <a:pPr>
                <a:defRPr/>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745E5D38-3C74-407D-9DE2-F4E4D3621EBB}" type="datetimeFigureOut">
              <a:rPr lang="fr-BE"/>
              <a:pPr>
                <a:defRPr/>
              </a:pPr>
              <a:t>22/10/2015</a:t>
            </a:fld>
            <a:endParaRPr lang="fr-BE"/>
          </a:p>
        </p:txBody>
      </p:sp>
      <p:sp>
        <p:nvSpPr>
          <p:cNvPr id="6" name="Footer Placeholder 5"/>
          <p:cNvSpPr>
            <a:spLocks noGrp="1"/>
          </p:cNvSpPr>
          <p:nvPr>
            <p:ph type="ftr" sz="quarter" idx="11"/>
          </p:nvPr>
        </p:nvSpPr>
        <p:spPr/>
        <p:txBody>
          <a:bodyPr/>
          <a:lstStyle>
            <a:lvl1pPr>
              <a:defRPr/>
            </a:lvl1pPr>
          </a:lstStyle>
          <a:p>
            <a:pPr>
              <a:defRPr/>
            </a:pPr>
            <a:endParaRPr lang="fr-BE"/>
          </a:p>
        </p:txBody>
      </p:sp>
      <p:sp>
        <p:nvSpPr>
          <p:cNvPr id="7" name="Slide Number Placeholder 6"/>
          <p:cNvSpPr>
            <a:spLocks noGrp="1"/>
          </p:cNvSpPr>
          <p:nvPr>
            <p:ph type="sldNum" sz="quarter" idx="12"/>
          </p:nvPr>
        </p:nvSpPr>
        <p:spPr/>
        <p:txBody>
          <a:bodyPr/>
          <a:lstStyle>
            <a:lvl1pPr>
              <a:defRPr smtClean="0"/>
            </a:lvl1pPr>
          </a:lstStyle>
          <a:p>
            <a:pPr>
              <a:defRPr/>
            </a:pPr>
            <a:fld id="{BEAF35E9-9633-4E5C-A193-E3B13059070B}" type="slidenum">
              <a:rPr lang="fr-BE"/>
              <a:pPr>
                <a:defRPr/>
              </a:pPr>
              <a:t>‹#›</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B5507DC-5129-4D3A-A135-82429A729987}" type="datetimeFigureOut">
              <a:rPr lang="fr-BE"/>
              <a:pPr>
                <a:defRPr/>
              </a:pPr>
              <a:t>22/10/2015</a:t>
            </a:fld>
            <a:endParaRPr lang="fr-BE"/>
          </a:p>
        </p:txBody>
      </p:sp>
      <p:sp>
        <p:nvSpPr>
          <p:cNvPr id="6" name="Footer Placeholder 5"/>
          <p:cNvSpPr>
            <a:spLocks noGrp="1"/>
          </p:cNvSpPr>
          <p:nvPr>
            <p:ph type="ftr" sz="quarter" idx="11"/>
          </p:nvPr>
        </p:nvSpPr>
        <p:spPr/>
        <p:txBody>
          <a:bodyPr/>
          <a:lstStyle>
            <a:lvl1pPr>
              <a:defRPr/>
            </a:lvl1pPr>
          </a:lstStyle>
          <a:p>
            <a:pPr>
              <a:defRPr/>
            </a:pPr>
            <a:endParaRPr lang="fr-BE"/>
          </a:p>
        </p:txBody>
      </p:sp>
      <p:sp>
        <p:nvSpPr>
          <p:cNvPr id="7" name="Slide Number Placeholder 6"/>
          <p:cNvSpPr>
            <a:spLocks noGrp="1"/>
          </p:cNvSpPr>
          <p:nvPr>
            <p:ph type="sldNum" sz="quarter" idx="12"/>
          </p:nvPr>
        </p:nvSpPr>
        <p:spPr/>
        <p:txBody>
          <a:bodyPr/>
          <a:lstStyle>
            <a:lvl1pPr>
              <a:defRPr smtClean="0"/>
            </a:lvl1pPr>
          </a:lstStyle>
          <a:p>
            <a:pPr>
              <a:defRPr/>
            </a:pPr>
            <a:fld id="{E30D4069-D972-4068-883F-C92F67F699A1}" type="slidenum">
              <a:rPr lang="fr-BE"/>
              <a:pPr>
                <a:defRPr/>
              </a:pPr>
              <a:t>‹#›</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E7EE96D1-6BD7-4432-8C07-C8C2515128FA}" type="datetimeFigureOut">
              <a:rPr lang="fr-BE"/>
              <a:pPr>
                <a:defRPr/>
              </a:pPr>
              <a:t>22/10/2015</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smtClean="0"/>
            </a:lvl1pPr>
          </a:lstStyle>
          <a:p>
            <a:pPr>
              <a:defRPr/>
            </a:pPr>
            <a:fld id="{5088B092-3E03-432D-8F89-8A10A78B2E36}" type="slidenum">
              <a:rPr lang="fr-BE"/>
              <a:pPr>
                <a:defRPr/>
              </a:pPr>
              <a:t>‹#›</a:t>
            </a:fld>
            <a:endParaRPr lang="fr-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97418413-52C6-45FE-B673-8E9DD709BED0}" type="datetimeFigureOut">
              <a:rPr lang="fr-BE"/>
              <a:pPr>
                <a:defRPr/>
              </a:pPr>
              <a:t>22/10/2015</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smtClean="0"/>
            </a:lvl1pPr>
          </a:lstStyle>
          <a:p>
            <a:pPr>
              <a:defRPr/>
            </a:pPr>
            <a:fld id="{5176E582-DD81-4AE1-84AB-3807050CAF22}" type="slidenum">
              <a:rPr lang="fr-BE"/>
              <a:pPr>
                <a:defRPr/>
              </a:pPr>
              <a:t>‹#›</a:t>
            </a:fld>
            <a:endParaRPr lang="fr-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BF840C7B-A349-4020-A3CC-192C03339B6A}" type="datetimeFigureOut">
              <a:rPr lang="fr-BE"/>
              <a:pPr>
                <a:defRPr/>
              </a:pPr>
              <a:t>22/10/2015</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smtClean="0"/>
            </a:lvl1pPr>
          </a:lstStyle>
          <a:p>
            <a:pPr>
              <a:defRPr/>
            </a:pPr>
            <a:fld id="{5F8531F6-00F2-420E-BD98-8BAF5EAC6B83}" type="slidenum">
              <a:rPr lang="fr-BE"/>
              <a:pPr>
                <a:defRPr/>
              </a:pPr>
              <a:t>‹#›</a:t>
            </a:fld>
            <a:endParaRPr lang="fr-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8844CE39-08FC-4457-9583-9C15F018B000}" type="datetimeFigureOut">
              <a:rPr lang="fr-BE"/>
              <a:pPr>
                <a:defRPr/>
              </a:pPr>
              <a:t>22/10/2015</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smtClean="0"/>
            </a:lvl1pPr>
          </a:lstStyle>
          <a:p>
            <a:pPr>
              <a:defRPr/>
            </a:pPr>
            <a:fld id="{8B520C5B-1B1B-4849-B3E9-05A6917CCC1E}" type="slidenum">
              <a:rPr lang="fr-BE"/>
              <a:pPr>
                <a:defRPr/>
              </a:pPr>
              <a:t>‹#›</a:t>
            </a:fld>
            <a:endParaRPr lang="fr-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14B70105-B635-4688-B988-44D60546B8D7}" type="datetimeFigureOut">
              <a:rPr lang="fr-BE"/>
              <a:pPr>
                <a:defRPr/>
              </a:pPr>
              <a:t>22/10/2015</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smtClean="0"/>
            </a:lvl1pPr>
          </a:lstStyle>
          <a:p>
            <a:pPr>
              <a:defRPr/>
            </a:pPr>
            <a:fld id="{934F0D4D-2F57-4D66-A028-6A16B4D4064F}" type="slidenum">
              <a:rPr lang="fr-BE"/>
              <a:pPr>
                <a:defRPr/>
              </a:pPr>
              <a:t>‹#›</a:t>
            </a:fld>
            <a:endParaRPr lang="fr-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fld id="{C78793BF-46F1-4F4B-96CE-57F75EDDD702}" type="datetimeFigureOut">
              <a:rPr lang="fr-BE"/>
              <a:pPr>
                <a:defRPr/>
              </a:pPr>
              <a:t>22/10/2015</a:t>
            </a:fld>
            <a:endParaRPr lang="fr-BE"/>
          </a:p>
        </p:txBody>
      </p:sp>
      <p:sp>
        <p:nvSpPr>
          <p:cNvPr id="6" name="Footer Placeholder 5"/>
          <p:cNvSpPr>
            <a:spLocks noGrp="1"/>
          </p:cNvSpPr>
          <p:nvPr>
            <p:ph type="ftr" sz="quarter" idx="11"/>
          </p:nvPr>
        </p:nvSpPr>
        <p:spPr/>
        <p:txBody>
          <a:bodyPr/>
          <a:lstStyle>
            <a:lvl1pPr>
              <a:defRPr/>
            </a:lvl1pPr>
          </a:lstStyle>
          <a:p>
            <a:pPr>
              <a:defRPr/>
            </a:pPr>
            <a:endParaRPr lang="fr-BE"/>
          </a:p>
        </p:txBody>
      </p:sp>
      <p:sp>
        <p:nvSpPr>
          <p:cNvPr id="7" name="Slide Number Placeholder 6"/>
          <p:cNvSpPr>
            <a:spLocks noGrp="1"/>
          </p:cNvSpPr>
          <p:nvPr>
            <p:ph type="sldNum" sz="quarter" idx="12"/>
          </p:nvPr>
        </p:nvSpPr>
        <p:spPr/>
        <p:txBody>
          <a:bodyPr/>
          <a:lstStyle>
            <a:lvl1pPr>
              <a:defRPr smtClean="0"/>
            </a:lvl1pPr>
          </a:lstStyle>
          <a:p>
            <a:pPr>
              <a:defRPr/>
            </a:pPr>
            <a:fld id="{044662EE-F5B7-4FEF-A5A0-B76BF714D623}" type="slidenum">
              <a:rPr lang="fr-BE"/>
              <a:pPr>
                <a:defRPr/>
              </a:pPr>
              <a:t>‹#›</a:t>
            </a:fld>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smtClean="0"/>
            </a:lvl1pPr>
          </a:lstStyle>
          <a:p>
            <a:pPr>
              <a:defRPr/>
            </a:pPr>
            <a:fld id="{508305F0-0200-4F77-99D8-511C7EFBACB0}" type="datetimeFigureOut">
              <a:rPr lang="fr-BE"/>
              <a:pPr>
                <a:defRPr/>
              </a:pPr>
              <a:t>22/10/2015</a:t>
            </a:fld>
            <a:endParaRPr lang="fr-BE"/>
          </a:p>
        </p:txBody>
      </p:sp>
      <p:sp>
        <p:nvSpPr>
          <p:cNvPr id="8" name="Footer Placeholder 7"/>
          <p:cNvSpPr>
            <a:spLocks noGrp="1"/>
          </p:cNvSpPr>
          <p:nvPr>
            <p:ph type="ftr" sz="quarter" idx="11"/>
          </p:nvPr>
        </p:nvSpPr>
        <p:spPr/>
        <p:txBody>
          <a:bodyPr/>
          <a:lstStyle>
            <a:lvl1pPr>
              <a:defRPr/>
            </a:lvl1pPr>
          </a:lstStyle>
          <a:p>
            <a:pPr>
              <a:defRPr/>
            </a:pPr>
            <a:endParaRPr lang="fr-BE"/>
          </a:p>
        </p:txBody>
      </p:sp>
      <p:sp>
        <p:nvSpPr>
          <p:cNvPr id="9" name="Slide Number Placeholder 8"/>
          <p:cNvSpPr>
            <a:spLocks noGrp="1"/>
          </p:cNvSpPr>
          <p:nvPr>
            <p:ph type="sldNum" sz="quarter" idx="12"/>
          </p:nvPr>
        </p:nvSpPr>
        <p:spPr/>
        <p:txBody>
          <a:bodyPr/>
          <a:lstStyle>
            <a:lvl1pPr>
              <a:defRPr smtClean="0"/>
            </a:lvl1pPr>
          </a:lstStyle>
          <a:p>
            <a:pPr>
              <a:defRPr/>
            </a:pPr>
            <a:fld id="{4F0D4807-5C2C-4F64-A0EB-42E0C52741A0}" type="slidenum">
              <a:rPr lang="fr-BE"/>
              <a:pPr>
                <a:defRPr/>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5" name="Título 7"/>
          <p:cNvSpPr>
            <a:spLocks noGrp="1"/>
          </p:cNvSpPr>
          <p:nvPr>
            <p:ph type="title"/>
          </p:nvPr>
        </p:nvSpPr>
        <p:spPr>
          <a:xfrm>
            <a:off x="783772" y="4183380"/>
            <a:ext cx="10276114" cy="2194560"/>
          </a:xfrm>
          <a:prstGeom prst="rect">
            <a:avLst/>
          </a:prstGeom>
        </p:spPr>
        <p:txBody>
          <a:bodyPr vert="horz" lIns="216000" tIns="0" bIns="0" anchor="t"/>
          <a:lstStyle>
            <a:lvl1pPr marL="0" indent="0">
              <a:lnSpc>
                <a:spcPts val="3690"/>
              </a:lnSpc>
              <a:defRPr sz="2520" b="1" cap="none">
                <a:solidFill>
                  <a:schemeClr val="tx1"/>
                </a:solidFill>
                <a:latin typeface="Arial"/>
                <a:cs typeface="Arial"/>
              </a:defRPr>
            </a:lvl1pPr>
          </a:lstStyle>
          <a:p>
            <a:r>
              <a:rPr lang="es-ES_tradnl" dirty="0" smtClean="0"/>
              <a:t>Clic para editar título</a:t>
            </a:r>
            <a:endParaRPr lang="es-ES_tradn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smtClean="0"/>
            </a:lvl1pPr>
          </a:lstStyle>
          <a:p>
            <a:pPr>
              <a:defRPr/>
            </a:pPr>
            <a:fld id="{EDC5EDCB-7CC7-4EE3-A148-CD1A81BBEE10}" type="datetimeFigureOut">
              <a:rPr lang="fr-BE"/>
              <a:pPr>
                <a:defRPr/>
              </a:pPr>
              <a:t>22/10/2015</a:t>
            </a:fld>
            <a:endParaRPr lang="fr-BE"/>
          </a:p>
        </p:txBody>
      </p:sp>
      <p:sp>
        <p:nvSpPr>
          <p:cNvPr id="4" name="Footer Placeholder 3"/>
          <p:cNvSpPr>
            <a:spLocks noGrp="1"/>
          </p:cNvSpPr>
          <p:nvPr>
            <p:ph type="ftr" sz="quarter" idx="11"/>
          </p:nvPr>
        </p:nvSpPr>
        <p:spPr/>
        <p:txBody>
          <a:bodyPr/>
          <a:lstStyle>
            <a:lvl1pPr>
              <a:defRPr/>
            </a:lvl1pPr>
          </a:lstStyle>
          <a:p>
            <a:pPr>
              <a:defRPr/>
            </a:pPr>
            <a:endParaRPr lang="fr-BE"/>
          </a:p>
        </p:txBody>
      </p:sp>
      <p:sp>
        <p:nvSpPr>
          <p:cNvPr id="5" name="Slide Number Placeholder 4"/>
          <p:cNvSpPr>
            <a:spLocks noGrp="1"/>
          </p:cNvSpPr>
          <p:nvPr>
            <p:ph type="sldNum" sz="quarter" idx="12"/>
          </p:nvPr>
        </p:nvSpPr>
        <p:spPr/>
        <p:txBody>
          <a:bodyPr/>
          <a:lstStyle>
            <a:lvl1pPr>
              <a:defRPr smtClean="0"/>
            </a:lvl1pPr>
          </a:lstStyle>
          <a:p>
            <a:pPr>
              <a:defRPr/>
            </a:pPr>
            <a:fld id="{F647FD1E-8E76-4712-9256-B37931ADC6BB}" type="slidenum">
              <a:rPr lang="fr-BE"/>
              <a:pPr>
                <a:defRPr/>
              </a:pPr>
              <a:t>‹#›</a:t>
            </a:fld>
            <a:endParaRPr lang="fr-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92A4A6AC-9E35-4159-B5CF-4FB10C0D919D}" type="datetimeFigureOut">
              <a:rPr lang="fr-BE"/>
              <a:pPr>
                <a:defRPr/>
              </a:pPr>
              <a:t>22/10/2015</a:t>
            </a:fld>
            <a:endParaRPr lang="fr-BE"/>
          </a:p>
        </p:txBody>
      </p:sp>
      <p:sp>
        <p:nvSpPr>
          <p:cNvPr id="3" name="Footer Placeholder 2"/>
          <p:cNvSpPr>
            <a:spLocks noGrp="1"/>
          </p:cNvSpPr>
          <p:nvPr>
            <p:ph type="ftr" sz="quarter" idx="11"/>
          </p:nvPr>
        </p:nvSpPr>
        <p:spPr/>
        <p:txBody>
          <a:bodyPr/>
          <a:lstStyle>
            <a:lvl1pPr>
              <a:defRPr/>
            </a:lvl1pPr>
          </a:lstStyle>
          <a:p>
            <a:pPr>
              <a:defRPr/>
            </a:pPr>
            <a:endParaRPr lang="fr-BE"/>
          </a:p>
        </p:txBody>
      </p:sp>
      <p:sp>
        <p:nvSpPr>
          <p:cNvPr id="4" name="Slide Number Placeholder 3"/>
          <p:cNvSpPr>
            <a:spLocks noGrp="1"/>
          </p:cNvSpPr>
          <p:nvPr>
            <p:ph type="sldNum" sz="quarter" idx="12"/>
          </p:nvPr>
        </p:nvSpPr>
        <p:spPr/>
        <p:txBody>
          <a:bodyPr/>
          <a:lstStyle>
            <a:lvl1pPr>
              <a:defRPr smtClean="0"/>
            </a:lvl1pPr>
          </a:lstStyle>
          <a:p>
            <a:pPr>
              <a:defRPr/>
            </a:pPr>
            <a:fld id="{4E7465FE-829C-4FF1-8491-8EA0E41F02A4}" type="slidenum">
              <a:rPr lang="fr-BE"/>
              <a:pPr>
                <a:defRPr/>
              </a:pPr>
              <a:t>‹#›</a:t>
            </a:fld>
            <a:endParaRPr lang="fr-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D02636D9-75D2-415D-B8B3-50C7159A4A23}" type="datetimeFigureOut">
              <a:rPr lang="fr-BE"/>
              <a:pPr>
                <a:defRPr/>
              </a:pPr>
              <a:t>22/10/2015</a:t>
            </a:fld>
            <a:endParaRPr lang="fr-BE"/>
          </a:p>
        </p:txBody>
      </p:sp>
      <p:sp>
        <p:nvSpPr>
          <p:cNvPr id="6" name="Footer Placeholder 5"/>
          <p:cNvSpPr>
            <a:spLocks noGrp="1"/>
          </p:cNvSpPr>
          <p:nvPr>
            <p:ph type="ftr" sz="quarter" idx="11"/>
          </p:nvPr>
        </p:nvSpPr>
        <p:spPr/>
        <p:txBody>
          <a:bodyPr/>
          <a:lstStyle>
            <a:lvl1pPr>
              <a:defRPr/>
            </a:lvl1pPr>
          </a:lstStyle>
          <a:p>
            <a:pPr>
              <a:defRPr/>
            </a:pPr>
            <a:endParaRPr lang="fr-BE"/>
          </a:p>
        </p:txBody>
      </p:sp>
      <p:sp>
        <p:nvSpPr>
          <p:cNvPr id="7" name="Slide Number Placeholder 6"/>
          <p:cNvSpPr>
            <a:spLocks noGrp="1"/>
          </p:cNvSpPr>
          <p:nvPr>
            <p:ph type="sldNum" sz="quarter" idx="12"/>
          </p:nvPr>
        </p:nvSpPr>
        <p:spPr/>
        <p:txBody>
          <a:bodyPr/>
          <a:lstStyle>
            <a:lvl1pPr>
              <a:defRPr smtClean="0"/>
            </a:lvl1pPr>
          </a:lstStyle>
          <a:p>
            <a:pPr>
              <a:defRPr/>
            </a:pPr>
            <a:fld id="{6A9EE824-C7D0-4EF3-A6EC-9F2F25155AA3}" type="slidenum">
              <a:rPr lang="fr-BE"/>
              <a:pPr>
                <a:defRPr/>
              </a:pPr>
              <a:t>‹#›</a:t>
            </a:fld>
            <a:endParaRPr lang="fr-B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70C19790-EE38-4CE9-AEB7-E797D8657968}" type="datetimeFigureOut">
              <a:rPr lang="fr-BE"/>
              <a:pPr>
                <a:defRPr/>
              </a:pPr>
              <a:t>22/10/2015</a:t>
            </a:fld>
            <a:endParaRPr lang="fr-BE"/>
          </a:p>
        </p:txBody>
      </p:sp>
      <p:sp>
        <p:nvSpPr>
          <p:cNvPr id="6" name="Footer Placeholder 5"/>
          <p:cNvSpPr>
            <a:spLocks noGrp="1"/>
          </p:cNvSpPr>
          <p:nvPr>
            <p:ph type="ftr" sz="quarter" idx="11"/>
          </p:nvPr>
        </p:nvSpPr>
        <p:spPr/>
        <p:txBody>
          <a:bodyPr/>
          <a:lstStyle>
            <a:lvl1pPr>
              <a:defRPr/>
            </a:lvl1pPr>
          </a:lstStyle>
          <a:p>
            <a:pPr>
              <a:defRPr/>
            </a:pPr>
            <a:endParaRPr lang="fr-BE"/>
          </a:p>
        </p:txBody>
      </p:sp>
      <p:sp>
        <p:nvSpPr>
          <p:cNvPr id="7" name="Slide Number Placeholder 6"/>
          <p:cNvSpPr>
            <a:spLocks noGrp="1"/>
          </p:cNvSpPr>
          <p:nvPr>
            <p:ph type="sldNum" sz="quarter" idx="12"/>
          </p:nvPr>
        </p:nvSpPr>
        <p:spPr/>
        <p:txBody>
          <a:bodyPr/>
          <a:lstStyle>
            <a:lvl1pPr>
              <a:defRPr smtClean="0"/>
            </a:lvl1pPr>
          </a:lstStyle>
          <a:p>
            <a:pPr>
              <a:defRPr/>
            </a:pPr>
            <a:fld id="{C2E3C0CD-9C32-452D-8B72-ABE0B9908143}" type="slidenum">
              <a:rPr lang="fr-BE"/>
              <a:pPr>
                <a:defRPr/>
              </a:pPr>
              <a:t>‹#›</a:t>
            </a:fld>
            <a:endParaRPr lang="fr-B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CC25918E-B026-4930-903F-77CFD831ABB5}" type="datetimeFigureOut">
              <a:rPr lang="fr-BE"/>
              <a:pPr>
                <a:defRPr/>
              </a:pPr>
              <a:t>22/10/2015</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smtClean="0"/>
            </a:lvl1pPr>
          </a:lstStyle>
          <a:p>
            <a:pPr>
              <a:defRPr/>
            </a:pPr>
            <a:fld id="{B5B7003A-8ABE-4506-91A5-6CFEAF7229E8}" type="slidenum">
              <a:rPr lang="fr-BE"/>
              <a:pPr>
                <a:defRPr/>
              </a:pPr>
              <a:t>‹#›</a:t>
            </a:fld>
            <a:endParaRPr lang="fr-B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31143AAF-85E7-41CC-863D-C0DAFDE87DC5}" type="datetimeFigureOut">
              <a:rPr lang="fr-BE"/>
              <a:pPr>
                <a:defRPr/>
              </a:pPr>
              <a:t>22/10/2015</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smtClean="0"/>
            </a:lvl1pPr>
          </a:lstStyle>
          <a:p>
            <a:pPr>
              <a:defRPr/>
            </a:pPr>
            <a:fld id="{7124D82C-438B-4A44-AA61-FC7B429BE5A3}" type="slidenum">
              <a:rPr lang="fr-BE"/>
              <a:pPr>
                <a:defRPr/>
              </a:pPr>
              <a:t>‹#›</a:t>
            </a:fld>
            <a:endParaRPr lang="fr-B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DEL_PRI_RGB"/>
          <p:cNvPicPr>
            <a:picLocks noChangeArrowheads="1"/>
          </p:cNvPicPr>
          <p:nvPr userDrawn="1"/>
        </p:nvPicPr>
        <p:blipFill>
          <a:blip r:embed="rId2"/>
          <a:srcRect l="7785" t="27351" r="9871" b="25598"/>
          <a:stretch>
            <a:fillRect/>
          </a:stretch>
        </p:blipFill>
        <p:spPr bwMode="auto">
          <a:xfrm>
            <a:off x="388938" y="285750"/>
            <a:ext cx="2887662" cy="533400"/>
          </a:xfrm>
          <a:prstGeom prst="rect">
            <a:avLst/>
          </a:prstGeom>
          <a:noFill/>
          <a:ln w="9525">
            <a:noFill/>
            <a:miter lim="800000"/>
            <a:headEnd/>
            <a:tailEnd/>
          </a:ln>
        </p:spPr>
      </p:pic>
      <p:sp>
        <p:nvSpPr>
          <p:cNvPr id="15" name="Title Placeholder 1"/>
          <p:cNvSpPr>
            <a:spLocks noGrp="1"/>
          </p:cNvSpPr>
          <p:nvPr>
            <p:ph type="ctrTitle"/>
          </p:nvPr>
        </p:nvSpPr>
        <p:spPr>
          <a:xfrm>
            <a:off x="1523760" y="2886328"/>
            <a:ext cx="5329310" cy="1128762"/>
          </a:xfrm>
        </p:spPr>
        <p:txBody>
          <a:bodyPr/>
          <a:lstStyle>
            <a:lvl1pPr>
              <a:lnSpc>
                <a:spcPts val="2800"/>
              </a:lnSpc>
              <a:defRPr sz="2800" b="0" smtClean="0">
                <a:latin typeface="Times New Roman" pitchFamily="18" charset="0"/>
              </a:defRPr>
            </a:lvl1pPr>
          </a:lstStyle>
          <a:p>
            <a:r>
              <a:rPr lang="fr-FR" noProof="0" dirty="0" smtClean="0"/>
              <a:t>Click to </a:t>
            </a:r>
            <a:r>
              <a:rPr lang="fr-FR" noProof="0" dirty="0" err="1" smtClean="0"/>
              <a:t>edit</a:t>
            </a:r>
            <a:r>
              <a:rPr lang="fr-FR" noProof="0" dirty="0" smtClean="0"/>
              <a:t> </a:t>
            </a:r>
            <a:br>
              <a:rPr lang="fr-FR" noProof="0" dirty="0" smtClean="0"/>
            </a:br>
            <a:r>
              <a:rPr lang="fr-FR" noProof="0" dirty="0" smtClean="0"/>
              <a:t>Master </a:t>
            </a:r>
            <a:r>
              <a:rPr lang="fr-FR" noProof="0" dirty="0" err="1" smtClean="0"/>
              <a:t>title</a:t>
            </a:r>
            <a:r>
              <a:rPr lang="fr-FR" noProof="0" dirty="0" smtClean="0"/>
              <a:t> style</a:t>
            </a:r>
          </a:p>
        </p:txBody>
      </p:sp>
      <p:sp>
        <p:nvSpPr>
          <p:cNvPr id="16" name="Text Placeholder 2"/>
          <p:cNvSpPr>
            <a:spLocks noGrp="1"/>
          </p:cNvSpPr>
          <p:nvPr>
            <p:ph type="subTitle" idx="1"/>
          </p:nvPr>
        </p:nvSpPr>
        <p:spPr>
          <a:xfrm>
            <a:off x="542551" y="6028937"/>
            <a:ext cx="6320139" cy="303897"/>
          </a:xfrm>
        </p:spPr>
        <p:txBody>
          <a:bodyPr/>
          <a:lstStyle>
            <a:lvl1pPr marL="0" indent="0">
              <a:lnSpc>
                <a:spcPts val="2092"/>
              </a:lnSpc>
              <a:buNone/>
              <a:defRPr b="1" smtClean="0">
                <a:latin typeface="+mn-lt"/>
              </a:defRPr>
            </a:lvl1pPr>
          </a:lstStyle>
          <a:p>
            <a:r>
              <a:rPr lang="fr-FR" noProof="0" smtClean="0"/>
              <a:t>Click to edit Master subtitle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smtClean="0"/>
              <a:t>Click to edit Master title style</a:t>
            </a:r>
            <a:endParaRPr lang="fr-FR" noProof="0"/>
          </a:p>
        </p:txBody>
      </p:sp>
      <p:sp>
        <p:nvSpPr>
          <p:cNvPr id="3" name="Content Placeholder 2"/>
          <p:cNvSpPr>
            <a:spLocks noGrp="1"/>
          </p:cNvSpPr>
          <p:nvPr>
            <p:ph idx="1"/>
          </p:nvPr>
        </p:nvSpPr>
        <p:spPr/>
        <p:txBody>
          <a:bodyPr/>
          <a:lstStyle>
            <a:lvl1pPr>
              <a:defRPr b="0"/>
            </a:lvl1p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endParaRPr lang="fr-FR" noProof="0"/>
          </a:p>
        </p:txBody>
      </p:sp>
      <p:sp>
        <p:nvSpPr>
          <p:cNvPr id="4" name="Slide Number Placeholder 3"/>
          <p:cNvSpPr>
            <a:spLocks noGrp="1"/>
          </p:cNvSpPr>
          <p:nvPr>
            <p:ph type="sldNum" sz="quarter" idx="10"/>
          </p:nvPr>
        </p:nvSpPr>
        <p:spPr/>
        <p:txBody>
          <a:bodyPr/>
          <a:lstStyle>
            <a:lvl1pPr>
              <a:defRPr/>
            </a:lvl1pPr>
          </a:lstStyle>
          <a:p>
            <a:fld id="{AEB45BFD-A851-43A8-AD29-5275DAC86D6E}" type="slidenum">
              <a:rPr lang="fr-FR"/>
              <a:pPr/>
              <a:t>‹#›</a:t>
            </a:fld>
            <a:endParaRPr lang="fr-FR"/>
          </a:p>
        </p:txBody>
      </p:sp>
      <p:sp>
        <p:nvSpPr>
          <p:cNvPr id="5" name="Footer Placeholder 4"/>
          <p:cNvSpPr>
            <a:spLocks noGrp="1"/>
          </p:cNvSpPr>
          <p:nvPr>
            <p:ph type="ftr" sz="quarter" idx="11"/>
          </p:nvPr>
        </p:nvSpPr>
        <p:spPr/>
        <p:txBody>
          <a:bodyPr/>
          <a:lstStyle>
            <a:lvl1pPr>
              <a:defRPr/>
            </a:lvl1pPr>
          </a:lstStyle>
          <a:p>
            <a:r>
              <a:rPr lang="en-US"/>
              <a:t>2014 CSI Audit - Our Offer</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Inter Blu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auto">
          <a:xfrm>
            <a:off x="8531225" y="6543675"/>
            <a:ext cx="3082925" cy="158750"/>
          </a:xfrm>
          <a:prstGeom prst="rect">
            <a:avLst/>
          </a:prstGeom>
          <a:noFill/>
          <a:ln w="25400" algn="ctr">
            <a:noFill/>
            <a:miter lim="800000"/>
            <a:headEnd/>
            <a:tailEnd/>
          </a:ln>
        </p:spPr>
        <p:txBody>
          <a:bodyPr lIns="0" tIns="0" rIns="0" bIns="0"/>
          <a:lstStyle/>
          <a:p>
            <a:pPr algn="r" defTabSz="957263">
              <a:lnSpc>
                <a:spcPts val="1125"/>
              </a:lnSpc>
            </a:pPr>
            <a:r>
              <a:rPr lang="en-US" sz="800">
                <a:solidFill>
                  <a:srgbClr val="FFFFFF"/>
                </a:solidFill>
              </a:rPr>
              <a:t>© 2014 Deloitte Conseil</a:t>
            </a:r>
          </a:p>
        </p:txBody>
      </p:sp>
      <p:sp>
        <p:nvSpPr>
          <p:cNvPr id="148482" name="Title Placeholder 1"/>
          <p:cNvSpPr>
            <a:spLocks noGrp="1"/>
          </p:cNvSpPr>
          <p:nvPr>
            <p:ph type="ctrTitle"/>
          </p:nvPr>
        </p:nvSpPr>
        <p:spPr>
          <a:xfrm>
            <a:off x="1523760" y="2670657"/>
            <a:ext cx="8149804" cy="1128762"/>
          </a:xfrm>
        </p:spPr>
        <p:txBody>
          <a:bodyPr/>
          <a:lstStyle>
            <a:lvl1pPr>
              <a:lnSpc>
                <a:spcPts val="4888"/>
              </a:lnSpc>
              <a:defRPr sz="5200" b="0">
                <a:solidFill>
                  <a:schemeClr val="bg2"/>
                </a:solidFill>
                <a:latin typeface="Times New Roman" pitchFamily="18" charset="0"/>
              </a:defRPr>
            </a:lvl1pPr>
          </a:lstStyle>
          <a:p>
            <a:r>
              <a:rPr lang="fr-FR" noProof="0" smtClean="0"/>
              <a:t>Click to edit Master title style</a:t>
            </a:r>
            <a:endParaRPr lang="fr-FR" noProof="0"/>
          </a:p>
        </p:txBody>
      </p:sp>
      <p:sp>
        <p:nvSpPr>
          <p:cNvPr id="4" name="Slide Number Placeholder 9"/>
          <p:cNvSpPr>
            <a:spLocks noGrp="1"/>
          </p:cNvSpPr>
          <p:nvPr>
            <p:ph type="sldNum" sz="quarter" idx="10"/>
          </p:nvPr>
        </p:nvSpPr>
        <p:spPr>
          <a:xfrm>
            <a:off x="554038" y="6532563"/>
            <a:ext cx="377825" cy="158750"/>
          </a:xfrm>
        </p:spPr>
        <p:txBody>
          <a:bodyPr/>
          <a:lstStyle>
            <a:lvl1pPr>
              <a:lnSpc>
                <a:spcPts val="1263"/>
              </a:lnSpc>
              <a:defRPr>
                <a:solidFill>
                  <a:srgbClr val="FFFFFF"/>
                </a:solidFill>
              </a:defRPr>
            </a:lvl1pPr>
          </a:lstStyle>
          <a:p>
            <a:fld id="{AFD2FB40-4BD5-4326-B9FD-2B510F1EE7B2}" type="slidenum">
              <a:rPr lang="fr-FR"/>
              <a:pPr/>
              <a:t>‹#›</a:t>
            </a:fld>
            <a:endParaRPr lang="fr-FR"/>
          </a:p>
        </p:txBody>
      </p:sp>
      <p:sp>
        <p:nvSpPr>
          <p:cNvPr id="5" name="Footer Placeholder 10"/>
          <p:cNvSpPr>
            <a:spLocks noGrp="1"/>
          </p:cNvSpPr>
          <p:nvPr>
            <p:ph type="ftr" sz="quarter" idx="11"/>
          </p:nvPr>
        </p:nvSpPr>
        <p:spPr>
          <a:xfrm>
            <a:off x="1027113" y="6532563"/>
            <a:ext cx="5756275" cy="158750"/>
          </a:xfrm>
        </p:spPr>
        <p:txBody>
          <a:bodyPr/>
          <a:lstStyle>
            <a:lvl1pPr>
              <a:lnSpc>
                <a:spcPts val="1263"/>
              </a:lnSpc>
              <a:defRPr>
                <a:solidFill>
                  <a:srgbClr val="FFFFFF"/>
                </a:solidFill>
              </a:defRPr>
            </a:lvl1pPr>
          </a:lstStyle>
          <a:p>
            <a:r>
              <a:rPr lang="en-US"/>
              <a:t>2014 CSI Audit - Our Offer</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3_Inter Mid Blue">
    <p:bg>
      <p:bgPr>
        <a:solidFill>
          <a:schemeClr val="accent3"/>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auto">
          <a:xfrm>
            <a:off x="8531225" y="6543675"/>
            <a:ext cx="3082925" cy="158750"/>
          </a:xfrm>
          <a:prstGeom prst="rect">
            <a:avLst/>
          </a:prstGeom>
          <a:noFill/>
          <a:ln w="25400" algn="ctr">
            <a:noFill/>
            <a:miter lim="800000"/>
            <a:headEnd/>
            <a:tailEnd/>
          </a:ln>
        </p:spPr>
        <p:txBody>
          <a:bodyPr lIns="0" tIns="0" rIns="0" bIns="0"/>
          <a:lstStyle/>
          <a:p>
            <a:pPr algn="r" defTabSz="957263">
              <a:lnSpc>
                <a:spcPts val="1125"/>
              </a:lnSpc>
            </a:pPr>
            <a:r>
              <a:rPr lang="en-US" sz="800">
                <a:solidFill>
                  <a:srgbClr val="FFFFFF"/>
                </a:solidFill>
              </a:rPr>
              <a:t>© 2014 Deloitte Conseil</a:t>
            </a:r>
          </a:p>
        </p:txBody>
      </p:sp>
      <p:sp>
        <p:nvSpPr>
          <p:cNvPr id="148482" name="Title Placeholder 1"/>
          <p:cNvSpPr>
            <a:spLocks noGrp="1"/>
          </p:cNvSpPr>
          <p:nvPr>
            <p:ph type="ctrTitle"/>
          </p:nvPr>
        </p:nvSpPr>
        <p:spPr>
          <a:xfrm>
            <a:off x="1523760" y="2670657"/>
            <a:ext cx="8149804" cy="1128762"/>
          </a:xfrm>
        </p:spPr>
        <p:txBody>
          <a:bodyPr/>
          <a:lstStyle>
            <a:lvl1pPr>
              <a:lnSpc>
                <a:spcPts val="4888"/>
              </a:lnSpc>
              <a:defRPr sz="5200" b="0">
                <a:solidFill>
                  <a:schemeClr val="bg2"/>
                </a:solidFill>
                <a:latin typeface="Times New Roman" pitchFamily="18" charset="0"/>
              </a:defRPr>
            </a:lvl1pPr>
          </a:lstStyle>
          <a:p>
            <a:r>
              <a:rPr lang="fr-FR" noProof="0" smtClean="0"/>
              <a:t>Click to edit Master title style</a:t>
            </a:r>
            <a:endParaRPr lang="fr-FR" noProof="0"/>
          </a:p>
        </p:txBody>
      </p:sp>
      <p:sp>
        <p:nvSpPr>
          <p:cNvPr id="4" name="Slide Number Placeholder 9"/>
          <p:cNvSpPr>
            <a:spLocks noGrp="1"/>
          </p:cNvSpPr>
          <p:nvPr>
            <p:ph type="sldNum" sz="quarter" idx="10"/>
          </p:nvPr>
        </p:nvSpPr>
        <p:spPr>
          <a:xfrm>
            <a:off x="554038" y="6532563"/>
            <a:ext cx="377825" cy="158750"/>
          </a:xfrm>
        </p:spPr>
        <p:txBody>
          <a:bodyPr/>
          <a:lstStyle>
            <a:lvl1pPr>
              <a:lnSpc>
                <a:spcPts val="1263"/>
              </a:lnSpc>
              <a:defRPr>
                <a:solidFill>
                  <a:srgbClr val="FFFFFF"/>
                </a:solidFill>
              </a:defRPr>
            </a:lvl1pPr>
          </a:lstStyle>
          <a:p>
            <a:fld id="{83481341-E0C5-421E-8A60-E5B6315E53AA}" type="slidenum">
              <a:rPr lang="fr-FR"/>
              <a:pPr/>
              <a:t>‹#›</a:t>
            </a:fld>
            <a:endParaRPr lang="fr-FR"/>
          </a:p>
        </p:txBody>
      </p:sp>
      <p:sp>
        <p:nvSpPr>
          <p:cNvPr id="5" name="Footer Placeholder 10"/>
          <p:cNvSpPr>
            <a:spLocks noGrp="1"/>
          </p:cNvSpPr>
          <p:nvPr>
            <p:ph type="ftr" sz="quarter" idx="11"/>
          </p:nvPr>
        </p:nvSpPr>
        <p:spPr>
          <a:xfrm>
            <a:off x="1027113" y="6532563"/>
            <a:ext cx="5756275" cy="158750"/>
          </a:xfrm>
        </p:spPr>
        <p:txBody>
          <a:bodyPr/>
          <a:lstStyle>
            <a:lvl1pPr>
              <a:lnSpc>
                <a:spcPts val="1263"/>
              </a:lnSpc>
              <a:defRPr>
                <a:solidFill>
                  <a:srgbClr val="FFFFFF"/>
                </a:solidFill>
              </a:defRPr>
            </a:lvl1pPr>
          </a:lstStyle>
          <a:p>
            <a:r>
              <a:rPr lang="en-US"/>
              <a:t>2014 CSI Audit - Our Offer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defRPr>
            </a:lvl1pPr>
          </a:lstStyle>
          <a:p>
            <a:pPr>
              <a:defRPr/>
            </a:pPr>
            <a:fld id="{C527C4A5-4DBE-4EA5-87EA-2E8C28F281CA}" type="datetimeFigureOut">
              <a:rPr lang="fr-BE"/>
              <a:pPr>
                <a:defRPr/>
              </a:pPr>
              <a:t>22/10/2015</a:t>
            </a:fld>
            <a:endParaRPr lang="fr-B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defRPr>
            </a:lvl1pPr>
          </a:lstStyle>
          <a:p>
            <a:pPr>
              <a:defRPr/>
            </a:pPr>
            <a:endParaRPr lang="fr-B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defRPr>
            </a:lvl1pPr>
          </a:lstStyle>
          <a:p>
            <a:pPr>
              <a:defRPr/>
            </a:pPr>
            <a:fld id="{1606EFD1-ED2E-4482-8BA6-F91B2246420A}" type="slidenum">
              <a:rPr lang="fr-BE"/>
              <a:pPr>
                <a:defRPr/>
              </a:pPr>
              <a:t>‹#›</a:t>
            </a:fld>
            <a:endParaRPr lang="fr-B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2_Inter Green">
    <p:bg>
      <p:bgPr>
        <a:solidFill>
          <a:schemeClr val="accent2"/>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auto">
          <a:xfrm>
            <a:off x="8531225" y="6543675"/>
            <a:ext cx="3082925" cy="158750"/>
          </a:xfrm>
          <a:prstGeom prst="rect">
            <a:avLst/>
          </a:prstGeom>
          <a:noFill/>
          <a:ln w="25400" algn="ctr">
            <a:noFill/>
            <a:miter lim="800000"/>
            <a:headEnd/>
            <a:tailEnd/>
          </a:ln>
        </p:spPr>
        <p:txBody>
          <a:bodyPr lIns="0" tIns="0" rIns="0" bIns="0"/>
          <a:lstStyle/>
          <a:p>
            <a:pPr algn="r" defTabSz="957263">
              <a:lnSpc>
                <a:spcPts val="1125"/>
              </a:lnSpc>
            </a:pPr>
            <a:r>
              <a:rPr lang="en-US" sz="800">
                <a:solidFill>
                  <a:srgbClr val="FFFFFF"/>
                </a:solidFill>
              </a:rPr>
              <a:t>© 2014 Deloitte Conseil</a:t>
            </a:r>
          </a:p>
        </p:txBody>
      </p:sp>
      <p:sp>
        <p:nvSpPr>
          <p:cNvPr id="148482" name="Title Placeholder 1"/>
          <p:cNvSpPr>
            <a:spLocks noGrp="1"/>
          </p:cNvSpPr>
          <p:nvPr>
            <p:ph type="ctrTitle"/>
          </p:nvPr>
        </p:nvSpPr>
        <p:spPr>
          <a:xfrm>
            <a:off x="1523760" y="2670657"/>
            <a:ext cx="8149804" cy="1128762"/>
          </a:xfrm>
        </p:spPr>
        <p:txBody>
          <a:bodyPr/>
          <a:lstStyle>
            <a:lvl1pPr>
              <a:lnSpc>
                <a:spcPts val="4888"/>
              </a:lnSpc>
              <a:defRPr sz="5200" b="0">
                <a:solidFill>
                  <a:schemeClr val="bg2"/>
                </a:solidFill>
                <a:latin typeface="Times New Roman" pitchFamily="18" charset="0"/>
              </a:defRPr>
            </a:lvl1pPr>
          </a:lstStyle>
          <a:p>
            <a:r>
              <a:rPr lang="fr-FR" noProof="0" smtClean="0"/>
              <a:t>Click to edit Master title style</a:t>
            </a:r>
            <a:endParaRPr lang="fr-FR" noProof="0"/>
          </a:p>
        </p:txBody>
      </p:sp>
      <p:sp>
        <p:nvSpPr>
          <p:cNvPr id="4" name="Slide Number Placeholder 9"/>
          <p:cNvSpPr>
            <a:spLocks noGrp="1"/>
          </p:cNvSpPr>
          <p:nvPr>
            <p:ph type="sldNum" sz="quarter" idx="10"/>
          </p:nvPr>
        </p:nvSpPr>
        <p:spPr>
          <a:xfrm>
            <a:off x="554038" y="6532563"/>
            <a:ext cx="377825" cy="158750"/>
          </a:xfrm>
        </p:spPr>
        <p:txBody>
          <a:bodyPr/>
          <a:lstStyle>
            <a:lvl1pPr>
              <a:lnSpc>
                <a:spcPts val="1263"/>
              </a:lnSpc>
              <a:defRPr>
                <a:solidFill>
                  <a:srgbClr val="FFFFFF"/>
                </a:solidFill>
              </a:defRPr>
            </a:lvl1pPr>
          </a:lstStyle>
          <a:p>
            <a:fld id="{AC321E96-4657-4ED2-A0B5-2478ACDF05D6}" type="slidenum">
              <a:rPr lang="fr-FR"/>
              <a:pPr/>
              <a:t>‹#›</a:t>
            </a:fld>
            <a:endParaRPr lang="fr-FR"/>
          </a:p>
        </p:txBody>
      </p:sp>
      <p:sp>
        <p:nvSpPr>
          <p:cNvPr id="5" name="Footer Placeholder 10"/>
          <p:cNvSpPr>
            <a:spLocks noGrp="1"/>
          </p:cNvSpPr>
          <p:nvPr>
            <p:ph type="ftr" sz="quarter" idx="11"/>
          </p:nvPr>
        </p:nvSpPr>
        <p:spPr>
          <a:xfrm>
            <a:off x="1027113" y="6532563"/>
            <a:ext cx="5756275" cy="158750"/>
          </a:xfrm>
        </p:spPr>
        <p:txBody>
          <a:bodyPr/>
          <a:lstStyle>
            <a:lvl1pPr>
              <a:lnSpc>
                <a:spcPts val="1263"/>
              </a:lnSpc>
              <a:defRPr>
                <a:solidFill>
                  <a:srgbClr val="FFFFFF"/>
                </a:solidFill>
              </a:defRPr>
            </a:lvl1pPr>
          </a:lstStyle>
          <a:p>
            <a:r>
              <a:rPr lang="en-US"/>
              <a:t>2014 CSI Audit - Our Offer</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4_Inter Light Blu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auto">
          <a:xfrm>
            <a:off x="8531225" y="6543675"/>
            <a:ext cx="3082925" cy="158750"/>
          </a:xfrm>
          <a:prstGeom prst="rect">
            <a:avLst/>
          </a:prstGeom>
          <a:noFill/>
          <a:ln w="25400" algn="ctr">
            <a:noFill/>
            <a:miter lim="800000"/>
            <a:headEnd/>
            <a:tailEnd/>
          </a:ln>
        </p:spPr>
        <p:txBody>
          <a:bodyPr lIns="0" tIns="0" rIns="0" bIns="0"/>
          <a:lstStyle/>
          <a:p>
            <a:pPr algn="r" defTabSz="957263">
              <a:lnSpc>
                <a:spcPts val="1125"/>
              </a:lnSpc>
            </a:pPr>
            <a:r>
              <a:rPr lang="en-US" sz="800">
                <a:solidFill>
                  <a:srgbClr val="FFFFFF"/>
                </a:solidFill>
              </a:rPr>
              <a:t>© 2014 Deloitte Conseil</a:t>
            </a:r>
          </a:p>
        </p:txBody>
      </p:sp>
      <p:sp>
        <p:nvSpPr>
          <p:cNvPr id="148482" name="Title Placeholder 1"/>
          <p:cNvSpPr>
            <a:spLocks noGrp="1"/>
          </p:cNvSpPr>
          <p:nvPr>
            <p:ph type="ctrTitle"/>
          </p:nvPr>
        </p:nvSpPr>
        <p:spPr>
          <a:xfrm>
            <a:off x="1523760" y="2670657"/>
            <a:ext cx="8149804" cy="1128762"/>
          </a:xfrm>
        </p:spPr>
        <p:txBody>
          <a:bodyPr/>
          <a:lstStyle>
            <a:lvl1pPr>
              <a:lnSpc>
                <a:spcPts val="4888"/>
              </a:lnSpc>
              <a:defRPr sz="5200" b="0">
                <a:solidFill>
                  <a:schemeClr val="bg2"/>
                </a:solidFill>
                <a:latin typeface="Times New Roman" pitchFamily="18" charset="0"/>
              </a:defRPr>
            </a:lvl1pPr>
          </a:lstStyle>
          <a:p>
            <a:r>
              <a:rPr lang="fr-FR" noProof="0" smtClean="0"/>
              <a:t>Click to edit Master title style</a:t>
            </a:r>
            <a:endParaRPr lang="fr-FR" noProof="0"/>
          </a:p>
        </p:txBody>
      </p:sp>
      <p:sp>
        <p:nvSpPr>
          <p:cNvPr id="4" name="Slide Number Placeholder 9"/>
          <p:cNvSpPr>
            <a:spLocks noGrp="1"/>
          </p:cNvSpPr>
          <p:nvPr>
            <p:ph type="sldNum" sz="quarter" idx="10"/>
          </p:nvPr>
        </p:nvSpPr>
        <p:spPr>
          <a:xfrm>
            <a:off x="554038" y="6532563"/>
            <a:ext cx="377825" cy="158750"/>
          </a:xfrm>
        </p:spPr>
        <p:txBody>
          <a:bodyPr/>
          <a:lstStyle>
            <a:lvl1pPr>
              <a:lnSpc>
                <a:spcPts val="1263"/>
              </a:lnSpc>
              <a:defRPr>
                <a:solidFill>
                  <a:srgbClr val="FFFFFF"/>
                </a:solidFill>
              </a:defRPr>
            </a:lvl1pPr>
          </a:lstStyle>
          <a:p>
            <a:fld id="{A4C167EC-25E4-47D6-B7EB-122A37056610}" type="slidenum">
              <a:rPr lang="fr-FR"/>
              <a:pPr/>
              <a:t>‹#›</a:t>
            </a:fld>
            <a:endParaRPr lang="fr-FR"/>
          </a:p>
        </p:txBody>
      </p:sp>
      <p:sp>
        <p:nvSpPr>
          <p:cNvPr id="5" name="Footer Placeholder 10"/>
          <p:cNvSpPr>
            <a:spLocks noGrp="1"/>
          </p:cNvSpPr>
          <p:nvPr>
            <p:ph type="ftr" sz="quarter" idx="11"/>
          </p:nvPr>
        </p:nvSpPr>
        <p:spPr>
          <a:xfrm>
            <a:off x="1027113" y="6532563"/>
            <a:ext cx="5756275" cy="158750"/>
          </a:xfrm>
        </p:spPr>
        <p:txBody>
          <a:bodyPr/>
          <a:lstStyle>
            <a:lvl1pPr>
              <a:lnSpc>
                <a:spcPts val="1263"/>
              </a:lnSpc>
              <a:defRPr>
                <a:solidFill>
                  <a:srgbClr val="FFFFFF"/>
                </a:solidFill>
              </a:defRPr>
            </a:lvl1pPr>
          </a:lstStyle>
          <a:p>
            <a:r>
              <a:rPr lang="en-US"/>
              <a:t>2014 CSI Audit - Our Offer</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smtClean="0"/>
              <a:t>Click to edit Master title style</a:t>
            </a:r>
            <a:endParaRPr lang="fr-FR" noProof="0"/>
          </a:p>
        </p:txBody>
      </p:sp>
      <p:sp>
        <p:nvSpPr>
          <p:cNvPr id="3" name="Slide Number Placeholder 2"/>
          <p:cNvSpPr>
            <a:spLocks noGrp="1"/>
          </p:cNvSpPr>
          <p:nvPr>
            <p:ph type="sldNum" sz="quarter" idx="10"/>
          </p:nvPr>
        </p:nvSpPr>
        <p:spPr/>
        <p:txBody>
          <a:bodyPr/>
          <a:lstStyle>
            <a:lvl1pPr>
              <a:defRPr/>
            </a:lvl1pPr>
          </a:lstStyle>
          <a:p>
            <a:fld id="{0851E603-25CC-4764-B365-0B10323DD654}" type="slidenum">
              <a:rPr lang="fr-FR"/>
              <a:pPr/>
              <a:t>‹#›</a:t>
            </a:fld>
            <a:endParaRPr lang="fr-FR"/>
          </a:p>
        </p:txBody>
      </p:sp>
      <p:sp>
        <p:nvSpPr>
          <p:cNvPr id="4" name="Footer Placeholder 3"/>
          <p:cNvSpPr>
            <a:spLocks noGrp="1"/>
          </p:cNvSpPr>
          <p:nvPr>
            <p:ph type="ftr" sz="quarter" idx="11"/>
          </p:nvPr>
        </p:nvSpPr>
        <p:spPr/>
        <p:txBody>
          <a:bodyPr/>
          <a:lstStyle>
            <a:lvl1pPr>
              <a:defRPr/>
            </a:lvl1pPr>
          </a:lstStyle>
          <a:p>
            <a:r>
              <a:rPr lang="en-US"/>
              <a:t>2014 CSI Audit - Our Offer</a:t>
            </a:r>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smtClean="0"/>
              <a:t>Click to edit Master title style</a:t>
            </a:r>
            <a:endParaRPr lang="fr-FR" noProof="0"/>
          </a:p>
        </p:txBody>
      </p:sp>
      <p:sp>
        <p:nvSpPr>
          <p:cNvPr id="3" name="Content Placeholder 2"/>
          <p:cNvSpPr>
            <a:spLocks noGrp="1"/>
          </p:cNvSpPr>
          <p:nvPr>
            <p:ph sz="half" idx="1"/>
          </p:nvPr>
        </p:nvSpPr>
        <p:spPr>
          <a:xfrm>
            <a:off x="540629" y="1190382"/>
            <a:ext cx="5521705" cy="5219474"/>
          </a:xfrm>
        </p:spPr>
        <p:txBody>
          <a:bodyPr/>
          <a:lstStyle>
            <a:lvl1pPr>
              <a:defRPr sz="1800"/>
            </a:lvl1pPr>
            <a:lvl2pPr>
              <a:defRPr sz="1600"/>
            </a:lvl2pPr>
            <a:lvl3pPr>
              <a:defRPr sz="1400"/>
            </a:lvl3pPr>
            <a:lvl4pPr>
              <a:defRPr sz="1200"/>
            </a:lvl4pPr>
            <a:lvl5pPr>
              <a:defRPr sz="1200"/>
            </a:lvl5pPr>
            <a:lvl6pPr>
              <a:defRPr sz="1700"/>
            </a:lvl6pPr>
            <a:lvl7pPr>
              <a:defRPr sz="1700"/>
            </a:lvl7pPr>
            <a:lvl8pPr>
              <a:defRPr sz="1700"/>
            </a:lvl8pPr>
            <a:lvl9pPr>
              <a:defRPr sz="1700"/>
            </a:lvl9p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endParaRPr lang="fr-FR" noProof="0"/>
          </a:p>
        </p:txBody>
      </p:sp>
      <p:sp>
        <p:nvSpPr>
          <p:cNvPr id="4" name="Content Placeholder 3"/>
          <p:cNvSpPr>
            <a:spLocks noGrp="1"/>
          </p:cNvSpPr>
          <p:nvPr>
            <p:ph sz="half" idx="2"/>
          </p:nvPr>
        </p:nvSpPr>
        <p:spPr>
          <a:xfrm>
            <a:off x="6247032" y="1190382"/>
            <a:ext cx="5523627" cy="5219474"/>
          </a:xfrm>
        </p:spPr>
        <p:txBody>
          <a:bodyPr/>
          <a:lstStyle>
            <a:lvl1pPr>
              <a:defRPr sz="1800"/>
            </a:lvl1pPr>
            <a:lvl2pPr>
              <a:defRPr sz="1600"/>
            </a:lvl2pPr>
            <a:lvl3pPr>
              <a:defRPr sz="1400"/>
            </a:lvl3pPr>
            <a:lvl4pPr>
              <a:defRPr sz="1200"/>
            </a:lvl4pPr>
            <a:lvl5pPr>
              <a:defRPr sz="1200"/>
            </a:lvl5pPr>
            <a:lvl6pPr>
              <a:defRPr sz="1700"/>
            </a:lvl6pPr>
            <a:lvl7pPr>
              <a:defRPr sz="1700"/>
            </a:lvl7pPr>
            <a:lvl8pPr>
              <a:defRPr sz="1700"/>
            </a:lvl8pPr>
            <a:lvl9pPr>
              <a:defRPr sz="1700"/>
            </a:lvl9p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endParaRPr lang="fr-FR" noProof="0"/>
          </a:p>
        </p:txBody>
      </p:sp>
      <p:sp>
        <p:nvSpPr>
          <p:cNvPr id="5" name="Slide Number Placeholder 4"/>
          <p:cNvSpPr>
            <a:spLocks noGrp="1"/>
          </p:cNvSpPr>
          <p:nvPr>
            <p:ph type="sldNum" sz="quarter" idx="10"/>
          </p:nvPr>
        </p:nvSpPr>
        <p:spPr/>
        <p:txBody>
          <a:bodyPr/>
          <a:lstStyle>
            <a:lvl1pPr>
              <a:defRPr/>
            </a:lvl1pPr>
          </a:lstStyle>
          <a:p>
            <a:fld id="{B5A00108-75E1-4784-9070-EA9F2DAC69EA}" type="slidenum">
              <a:rPr lang="fr-FR"/>
              <a:pPr/>
              <a:t>‹#›</a:t>
            </a:fld>
            <a:endParaRPr lang="fr-FR"/>
          </a:p>
        </p:txBody>
      </p:sp>
      <p:sp>
        <p:nvSpPr>
          <p:cNvPr id="6" name="Footer Placeholder 5"/>
          <p:cNvSpPr>
            <a:spLocks noGrp="1"/>
          </p:cNvSpPr>
          <p:nvPr>
            <p:ph type="ftr" sz="quarter" idx="11"/>
          </p:nvPr>
        </p:nvSpPr>
        <p:spPr/>
        <p:txBody>
          <a:bodyPr/>
          <a:lstStyle>
            <a:lvl1pPr>
              <a:defRPr/>
            </a:lvl1pPr>
          </a:lstStyle>
          <a:p>
            <a:r>
              <a:rPr lang="en-US"/>
              <a:t>2014 CSI Audit - Our Offer</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smtClean="0"/>
              <a:t>Click to edit Master title style</a:t>
            </a:r>
            <a:endParaRPr lang="fr-FR" noProof="0"/>
          </a:p>
        </p:txBody>
      </p:sp>
      <p:sp>
        <p:nvSpPr>
          <p:cNvPr id="3" name="Slide Number Placeholder 2"/>
          <p:cNvSpPr>
            <a:spLocks noGrp="1"/>
          </p:cNvSpPr>
          <p:nvPr>
            <p:ph type="sldNum" sz="quarter" idx="10"/>
          </p:nvPr>
        </p:nvSpPr>
        <p:spPr/>
        <p:txBody>
          <a:bodyPr/>
          <a:lstStyle>
            <a:lvl1pPr>
              <a:defRPr/>
            </a:lvl1pPr>
          </a:lstStyle>
          <a:p>
            <a:fld id="{9D815874-1A7A-4798-A656-307891BBE2A2}" type="slidenum">
              <a:rPr lang="fr-FR"/>
              <a:pPr/>
              <a:t>‹#›</a:t>
            </a:fld>
            <a:endParaRPr lang="fr-FR"/>
          </a:p>
        </p:txBody>
      </p:sp>
      <p:sp>
        <p:nvSpPr>
          <p:cNvPr id="4" name="Footer Placeholder 3"/>
          <p:cNvSpPr>
            <a:spLocks noGrp="1"/>
          </p:cNvSpPr>
          <p:nvPr>
            <p:ph type="ftr" sz="quarter" idx="11"/>
          </p:nvPr>
        </p:nvSpPr>
        <p:spPr/>
        <p:txBody>
          <a:bodyPr/>
          <a:lstStyle>
            <a:lvl1pPr>
              <a:defRPr/>
            </a:lvl1pPr>
          </a:lstStyle>
          <a:p>
            <a:r>
              <a:rPr lang="en-US"/>
              <a:t>2014 CSI Audit - Our Offer</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8BAB1DB-7BD3-476C-B421-6598644C67A6}" type="slidenum">
              <a:rPr lang="fr-FR"/>
              <a:pPr/>
              <a:t>‹#›</a:t>
            </a:fld>
            <a:endParaRPr lang="fr-FR"/>
          </a:p>
        </p:txBody>
      </p:sp>
      <p:sp>
        <p:nvSpPr>
          <p:cNvPr id="3" name="Footer Placeholder 2"/>
          <p:cNvSpPr>
            <a:spLocks noGrp="1"/>
          </p:cNvSpPr>
          <p:nvPr>
            <p:ph type="ftr" sz="quarter" idx="11"/>
          </p:nvPr>
        </p:nvSpPr>
        <p:spPr/>
        <p:txBody>
          <a:bodyPr/>
          <a:lstStyle>
            <a:lvl1pPr>
              <a:defRPr/>
            </a:lvl1pPr>
          </a:lstStyle>
          <a:p>
            <a:r>
              <a:rPr lang="en-US"/>
              <a:t>2014 CSI Audit - Our Offer</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A6207E8D-52D4-4DC7-9CD0-90808A82FAB3}" type="datetimeFigureOut">
              <a:rPr lang="fr-BE"/>
              <a:pPr>
                <a:defRPr/>
              </a:pPr>
              <a:t>22/10/2015</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smtClean="0"/>
            </a:lvl1pPr>
          </a:lstStyle>
          <a:p>
            <a:pPr>
              <a:defRPr/>
            </a:pPr>
            <a:fld id="{1591755E-2A8A-4723-A599-5C598DEE3CA9}" type="slidenum">
              <a:rPr lang="fr-BE"/>
              <a:pPr>
                <a:defRPr/>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47D5C53F-0432-4E06-AFED-D4CAFA390647}" type="datetimeFigureOut">
              <a:rPr lang="fr-BE"/>
              <a:pPr>
                <a:defRPr/>
              </a:pPr>
              <a:t>22/10/2015</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smtClean="0"/>
            </a:lvl1pPr>
          </a:lstStyle>
          <a:p>
            <a:pPr>
              <a:defRPr/>
            </a:pPr>
            <a:fld id="{0A127C04-26BD-46C4-8253-1DE48C9605CA}" type="slidenum">
              <a:rPr lang="fr-BE"/>
              <a:pPr>
                <a:defRPr/>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B8F7F3DE-3D6C-4661-86A0-B721730D2521}" type="datetimeFigureOut">
              <a:rPr lang="fr-BE"/>
              <a:pPr>
                <a:defRPr/>
              </a:pPr>
              <a:t>22/10/2015</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smtClean="0"/>
            </a:lvl1pPr>
          </a:lstStyle>
          <a:p>
            <a:pPr>
              <a:defRPr/>
            </a:pPr>
            <a:fld id="{2BED9AEB-342D-44CB-BA1C-48BA7F2ACB6D}" type="slidenum">
              <a:rPr lang="fr-BE"/>
              <a:pPr>
                <a:defRPr/>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fld id="{20891D42-BA12-4BFF-898E-88004E1C959C}" type="datetimeFigureOut">
              <a:rPr lang="fr-BE"/>
              <a:pPr>
                <a:defRPr/>
              </a:pPr>
              <a:t>22/10/2015</a:t>
            </a:fld>
            <a:endParaRPr lang="fr-BE"/>
          </a:p>
        </p:txBody>
      </p:sp>
      <p:sp>
        <p:nvSpPr>
          <p:cNvPr id="6" name="Footer Placeholder 5"/>
          <p:cNvSpPr>
            <a:spLocks noGrp="1"/>
          </p:cNvSpPr>
          <p:nvPr>
            <p:ph type="ftr" sz="quarter" idx="11"/>
          </p:nvPr>
        </p:nvSpPr>
        <p:spPr/>
        <p:txBody>
          <a:bodyPr/>
          <a:lstStyle>
            <a:lvl1pPr>
              <a:defRPr/>
            </a:lvl1pPr>
          </a:lstStyle>
          <a:p>
            <a:pPr>
              <a:defRPr/>
            </a:pPr>
            <a:endParaRPr lang="fr-BE"/>
          </a:p>
        </p:txBody>
      </p:sp>
      <p:sp>
        <p:nvSpPr>
          <p:cNvPr id="7" name="Slide Number Placeholder 6"/>
          <p:cNvSpPr>
            <a:spLocks noGrp="1"/>
          </p:cNvSpPr>
          <p:nvPr>
            <p:ph type="sldNum" sz="quarter" idx="12"/>
          </p:nvPr>
        </p:nvSpPr>
        <p:spPr/>
        <p:txBody>
          <a:bodyPr/>
          <a:lstStyle>
            <a:lvl1pPr>
              <a:defRPr smtClean="0"/>
            </a:lvl1pPr>
          </a:lstStyle>
          <a:p>
            <a:pPr>
              <a:defRPr/>
            </a:pPr>
            <a:fld id="{0527D7B5-08A8-4DDF-8C00-DCE350E4B7EC}" type="slidenum">
              <a:rPr lang="fr-BE"/>
              <a:pPr>
                <a:defRPr/>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smtClean="0"/>
            </a:lvl1pPr>
          </a:lstStyle>
          <a:p>
            <a:pPr>
              <a:defRPr/>
            </a:pPr>
            <a:fld id="{97F6CA29-4271-457D-92CF-F42800A58545}" type="datetimeFigureOut">
              <a:rPr lang="fr-BE"/>
              <a:pPr>
                <a:defRPr/>
              </a:pPr>
              <a:t>22/10/2015</a:t>
            </a:fld>
            <a:endParaRPr lang="fr-BE"/>
          </a:p>
        </p:txBody>
      </p:sp>
      <p:sp>
        <p:nvSpPr>
          <p:cNvPr id="8" name="Footer Placeholder 7"/>
          <p:cNvSpPr>
            <a:spLocks noGrp="1"/>
          </p:cNvSpPr>
          <p:nvPr>
            <p:ph type="ftr" sz="quarter" idx="11"/>
          </p:nvPr>
        </p:nvSpPr>
        <p:spPr/>
        <p:txBody>
          <a:bodyPr/>
          <a:lstStyle>
            <a:lvl1pPr>
              <a:defRPr/>
            </a:lvl1pPr>
          </a:lstStyle>
          <a:p>
            <a:pPr>
              <a:defRPr/>
            </a:pPr>
            <a:endParaRPr lang="fr-BE"/>
          </a:p>
        </p:txBody>
      </p:sp>
      <p:sp>
        <p:nvSpPr>
          <p:cNvPr id="9" name="Slide Number Placeholder 8"/>
          <p:cNvSpPr>
            <a:spLocks noGrp="1"/>
          </p:cNvSpPr>
          <p:nvPr>
            <p:ph type="sldNum" sz="quarter" idx="12"/>
          </p:nvPr>
        </p:nvSpPr>
        <p:spPr/>
        <p:txBody>
          <a:bodyPr/>
          <a:lstStyle>
            <a:lvl1pPr>
              <a:defRPr smtClean="0"/>
            </a:lvl1pPr>
          </a:lstStyle>
          <a:p>
            <a:pPr>
              <a:defRPr/>
            </a:pPr>
            <a:fld id="{7A63CD62-FD0A-46FA-BB61-0A1F2BADBFB7}" type="slidenum">
              <a:rPr lang="fr-BE"/>
              <a:pPr>
                <a:defRPr/>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smtClean="0"/>
            </a:lvl1pPr>
          </a:lstStyle>
          <a:p>
            <a:pPr>
              <a:defRPr/>
            </a:pPr>
            <a:fld id="{6F0316DE-9E94-4DF1-A3E5-6500E61E66A0}" type="datetimeFigureOut">
              <a:rPr lang="fr-BE"/>
              <a:pPr>
                <a:defRPr/>
              </a:pPr>
              <a:t>22/10/2015</a:t>
            </a:fld>
            <a:endParaRPr lang="fr-BE"/>
          </a:p>
        </p:txBody>
      </p:sp>
      <p:sp>
        <p:nvSpPr>
          <p:cNvPr id="4" name="Footer Placeholder 3"/>
          <p:cNvSpPr>
            <a:spLocks noGrp="1"/>
          </p:cNvSpPr>
          <p:nvPr>
            <p:ph type="ftr" sz="quarter" idx="11"/>
          </p:nvPr>
        </p:nvSpPr>
        <p:spPr/>
        <p:txBody>
          <a:bodyPr/>
          <a:lstStyle>
            <a:lvl1pPr>
              <a:defRPr/>
            </a:lvl1pPr>
          </a:lstStyle>
          <a:p>
            <a:pPr>
              <a:defRPr/>
            </a:pPr>
            <a:endParaRPr lang="fr-BE"/>
          </a:p>
        </p:txBody>
      </p:sp>
      <p:sp>
        <p:nvSpPr>
          <p:cNvPr id="5" name="Slide Number Placeholder 4"/>
          <p:cNvSpPr>
            <a:spLocks noGrp="1"/>
          </p:cNvSpPr>
          <p:nvPr>
            <p:ph type="sldNum" sz="quarter" idx="12"/>
          </p:nvPr>
        </p:nvSpPr>
        <p:spPr/>
        <p:txBody>
          <a:bodyPr/>
          <a:lstStyle>
            <a:lvl1pPr>
              <a:defRPr smtClean="0"/>
            </a:lvl1pPr>
          </a:lstStyle>
          <a:p>
            <a:pPr>
              <a:defRPr/>
            </a:pPr>
            <a:fld id="{7F9B2804-EFDB-41C8-A8DF-351E594A6B14}" type="slidenum">
              <a:rPr lang="fr-BE"/>
              <a:pPr>
                <a:defRPr/>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1" r:id="rId1"/>
    <p:sldLayoutId id="2147483940" r:id="rId2"/>
    <p:sldLayoutId id="2147483942" r:id="rId3"/>
  </p:sldLayoutIdLst>
  <p:timing>
    <p:tnLst>
      <p:par>
        <p:cTn id="1" dur="indefinite" restart="never" nodeType="tmRoot"/>
      </p:par>
    </p:tnLst>
  </p:timing>
  <p:hf hdr="0" ftr="0" dt="0"/>
  <p:txStyles>
    <p:titleStyle>
      <a:lvl1pPr algn="l" defTabSz="939800" rtl="0" eaLnBrk="0" fontAlgn="base" hangingPunct="0">
        <a:spcBef>
          <a:spcPct val="0"/>
        </a:spcBef>
        <a:spcAft>
          <a:spcPct val="0"/>
        </a:spcAft>
        <a:defRPr>
          <a:solidFill>
            <a:schemeClr val="tx2"/>
          </a:solidFill>
          <a:latin typeface="+mj-lt"/>
          <a:ea typeface="MS PGothic" panose="020B0600070205080204" pitchFamily="34" charset="-128"/>
          <a:cs typeface="ＭＳ Ｐゴシック" charset="-128"/>
        </a:defRPr>
      </a:lvl1pPr>
      <a:lvl2pPr algn="l" defTabSz="939800" rtl="0" eaLnBrk="0" fontAlgn="base" hangingPunct="0">
        <a:spcBef>
          <a:spcPct val="0"/>
        </a:spcBef>
        <a:spcAft>
          <a:spcPct val="0"/>
        </a:spcAft>
        <a:defRPr>
          <a:solidFill>
            <a:schemeClr val="tx2"/>
          </a:solidFill>
          <a:latin typeface="Arial" charset="0"/>
          <a:ea typeface="MS PGothic" panose="020B0600070205080204" pitchFamily="34" charset="-128"/>
          <a:cs typeface="ＭＳ Ｐゴシック" charset="-128"/>
        </a:defRPr>
      </a:lvl2pPr>
      <a:lvl3pPr algn="l" defTabSz="939800" rtl="0" eaLnBrk="0" fontAlgn="base" hangingPunct="0">
        <a:spcBef>
          <a:spcPct val="0"/>
        </a:spcBef>
        <a:spcAft>
          <a:spcPct val="0"/>
        </a:spcAft>
        <a:defRPr>
          <a:solidFill>
            <a:schemeClr val="tx2"/>
          </a:solidFill>
          <a:latin typeface="Arial" charset="0"/>
          <a:ea typeface="MS PGothic" panose="020B0600070205080204" pitchFamily="34" charset="-128"/>
          <a:cs typeface="ＭＳ Ｐゴシック" charset="-128"/>
        </a:defRPr>
      </a:lvl3pPr>
      <a:lvl4pPr algn="l" defTabSz="939800" rtl="0" eaLnBrk="0" fontAlgn="base" hangingPunct="0">
        <a:spcBef>
          <a:spcPct val="0"/>
        </a:spcBef>
        <a:spcAft>
          <a:spcPct val="0"/>
        </a:spcAft>
        <a:defRPr>
          <a:solidFill>
            <a:schemeClr val="tx2"/>
          </a:solidFill>
          <a:latin typeface="Arial" charset="0"/>
          <a:ea typeface="MS PGothic" panose="020B0600070205080204" pitchFamily="34" charset="-128"/>
          <a:cs typeface="ＭＳ Ｐゴシック" charset="-128"/>
        </a:defRPr>
      </a:lvl4pPr>
      <a:lvl5pPr algn="l" defTabSz="939800" rtl="0" eaLnBrk="0" fontAlgn="base" hangingPunct="0">
        <a:spcBef>
          <a:spcPct val="0"/>
        </a:spcBef>
        <a:spcAft>
          <a:spcPct val="0"/>
        </a:spcAft>
        <a:defRPr>
          <a:solidFill>
            <a:schemeClr val="tx2"/>
          </a:solidFill>
          <a:latin typeface="Arial" charset="0"/>
          <a:ea typeface="MS PGothic" panose="020B0600070205080204" pitchFamily="34" charset="-128"/>
          <a:cs typeface="ＭＳ Ｐゴシック" charset="-128"/>
        </a:defRPr>
      </a:lvl5pPr>
      <a:lvl6pPr marL="411480" algn="l" defTabSz="940118" rtl="0" fontAlgn="base">
        <a:spcBef>
          <a:spcPct val="0"/>
        </a:spcBef>
        <a:spcAft>
          <a:spcPct val="0"/>
        </a:spcAft>
        <a:defRPr sz="1800">
          <a:solidFill>
            <a:schemeClr val="tx2"/>
          </a:solidFill>
          <a:latin typeface="Arial" charset="0"/>
        </a:defRPr>
      </a:lvl6pPr>
      <a:lvl7pPr marL="822960" algn="l" defTabSz="940118" rtl="0" fontAlgn="base">
        <a:spcBef>
          <a:spcPct val="0"/>
        </a:spcBef>
        <a:spcAft>
          <a:spcPct val="0"/>
        </a:spcAft>
        <a:defRPr sz="1800">
          <a:solidFill>
            <a:schemeClr val="tx2"/>
          </a:solidFill>
          <a:latin typeface="Arial" charset="0"/>
        </a:defRPr>
      </a:lvl7pPr>
      <a:lvl8pPr marL="1234440" algn="l" defTabSz="940118" rtl="0" fontAlgn="base">
        <a:spcBef>
          <a:spcPct val="0"/>
        </a:spcBef>
        <a:spcAft>
          <a:spcPct val="0"/>
        </a:spcAft>
        <a:defRPr sz="1800">
          <a:solidFill>
            <a:schemeClr val="tx2"/>
          </a:solidFill>
          <a:latin typeface="Arial" charset="0"/>
        </a:defRPr>
      </a:lvl8pPr>
      <a:lvl9pPr marL="1645920" algn="l" defTabSz="940118" rtl="0" fontAlgn="base">
        <a:spcBef>
          <a:spcPct val="0"/>
        </a:spcBef>
        <a:spcAft>
          <a:spcPct val="0"/>
        </a:spcAft>
        <a:defRPr sz="1800">
          <a:solidFill>
            <a:schemeClr val="tx2"/>
          </a:solidFill>
          <a:latin typeface="Arial" charset="0"/>
        </a:defRPr>
      </a:lvl9pPr>
    </p:titleStyle>
    <p:bodyStyle>
      <a:lvl1pPr marL="307975" indent="-307975" algn="l" defTabSz="939800" rtl="0" eaLnBrk="0" fontAlgn="base" hangingPunct="0">
        <a:lnSpc>
          <a:spcPts val="2700"/>
        </a:lnSpc>
        <a:spcBef>
          <a:spcPct val="0"/>
        </a:spcBef>
        <a:spcAft>
          <a:spcPct val="0"/>
        </a:spcAft>
        <a:buClr>
          <a:schemeClr val="folHlink"/>
        </a:buClr>
        <a:buSzPct val="90000"/>
        <a:buChar char="•"/>
        <a:defRPr sz="2100" b="1">
          <a:solidFill>
            <a:schemeClr val="tx1"/>
          </a:solidFill>
          <a:latin typeface="Calibri"/>
          <a:ea typeface="MS PGothic" panose="020B0600070205080204" pitchFamily="34" charset="-128"/>
          <a:cs typeface="Calibri"/>
        </a:defRPr>
      </a:lvl1pPr>
      <a:lvl2pPr marL="668338" indent="-257175" algn="l" defTabSz="939800" rtl="0" eaLnBrk="0" fontAlgn="base" hangingPunct="0">
        <a:lnSpc>
          <a:spcPts val="2700"/>
        </a:lnSpc>
        <a:spcBef>
          <a:spcPct val="0"/>
        </a:spcBef>
        <a:spcAft>
          <a:spcPct val="0"/>
        </a:spcAft>
        <a:buClr>
          <a:schemeClr val="folHlink"/>
        </a:buClr>
        <a:buSzPct val="90000"/>
        <a:buChar char="–"/>
        <a:defRPr sz="2100" cap="all">
          <a:solidFill>
            <a:schemeClr val="tx1"/>
          </a:solidFill>
          <a:latin typeface="Calibri"/>
          <a:ea typeface="MS PGothic" panose="020B0600070205080204" pitchFamily="34" charset="-128"/>
          <a:cs typeface="Calibri"/>
        </a:defRPr>
      </a:lvl2pPr>
      <a:lvl3pPr marL="242888" indent="-242888" algn="l" defTabSz="939800" rtl="0" eaLnBrk="0" fontAlgn="base" hangingPunct="0">
        <a:lnSpc>
          <a:spcPts val="2700"/>
        </a:lnSpc>
        <a:spcBef>
          <a:spcPts val="900"/>
        </a:spcBef>
        <a:spcAft>
          <a:spcPct val="0"/>
        </a:spcAft>
        <a:buClr>
          <a:schemeClr val="accent1"/>
        </a:buClr>
        <a:buSzPct val="120000"/>
        <a:buFont typeface="Lucida Grande"/>
        <a:buChar char="»"/>
        <a:defRPr sz="2100">
          <a:solidFill>
            <a:schemeClr val="tx1"/>
          </a:solidFill>
          <a:latin typeface="Calibri"/>
          <a:ea typeface="MS PGothic" panose="020B0600070205080204" pitchFamily="34" charset="-128"/>
          <a:cs typeface="Calibri"/>
        </a:defRPr>
      </a:lvl3pPr>
      <a:lvl4pPr marL="582613" indent="-160338" algn="l" defTabSz="939800" rtl="0" eaLnBrk="0" fontAlgn="base" hangingPunct="0">
        <a:lnSpc>
          <a:spcPts val="2700"/>
        </a:lnSpc>
        <a:spcBef>
          <a:spcPct val="0"/>
        </a:spcBef>
        <a:spcAft>
          <a:spcPct val="0"/>
        </a:spcAft>
        <a:buClr>
          <a:schemeClr val="accent1"/>
        </a:buClr>
        <a:buSzPct val="100000"/>
        <a:buFont typeface="Arial" charset="0"/>
        <a:buChar char="•"/>
        <a:defRPr sz="2100">
          <a:solidFill>
            <a:schemeClr val="tx1"/>
          </a:solidFill>
          <a:latin typeface="Calibri"/>
          <a:ea typeface="MS PGothic" panose="020B0600070205080204" pitchFamily="34" charset="-128"/>
          <a:cs typeface="Calibri"/>
        </a:defRPr>
      </a:lvl4pPr>
      <a:lvl5pPr marL="971550" indent="-160338" algn="l" defTabSz="939800" rtl="0" eaLnBrk="0" fontAlgn="base" hangingPunct="0">
        <a:lnSpc>
          <a:spcPts val="2700"/>
        </a:lnSpc>
        <a:spcBef>
          <a:spcPct val="0"/>
        </a:spcBef>
        <a:spcAft>
          <a:spcPct val="0"/>
        </a:spcAft>
        <a:buClr>
          <a:srgbClr val="7F7F7F"/>
        </a:buClr>
        <a:buSzPct val="90000"/>
        <a:buFont typeface="Arial" charset="0"/>
        <a:buChar char="•"/>
        <a:defRPr sz="2100">
          <a:solidFill>
            <a:schemeClr val="tx1"/>
          </a:solidFill>
          <a:latin typeface="Calibri"/>
          <a:ea typeface="MS PGothic" panose="020B0600070205080204" pitchFamily="34" charset="-128"/>
          <a:cs typeface="Calibri"/>
        </a:defRPr>
      </a:lvl5pPr>
      <a:lvl6pPr marL="2527459" indent="-234315" algn="l" defTabSz="940118" rtl="0" fontAlgn="base">
        <a:spcBef>
          <a:spcPct val="20000"/>
        </a:spcBef>
        <a:spcAft>
          <a:spcPct val="0"/>
        </a:spcAft>
        <a:buClr>
          <a:schemeClr val="folHlink"/>
        </a:buClr>
        <a:buSzPct val="90000"/>
        <a:buFont typeface="Wingdings" pitchFamily="2" charset="2"/>
        <a:buChar char="n"/>
        <a:defRPr sz="2160">
          <a:solidFill>
            <a:schemeClr val="tx1"/>
          </a:solidFill>
          <a:latin typeface="+mn-lt"/>
        </a:defRPr>
      </a:lvl6pPr>
      <a:lvl7pPr marL="2938939" indent="-234315" algn="l" defTabSz="940118" rtl="0" fontAlgn="base">
        <a:spcBef>
          <a:spcPct val="20000"/>
        </a:spcBef>
        <a:spcAft>
          <a:spcPct val="0"/>
        </a:spcAft>
        <a:buClr>
          <a:schemeClr val="folHlink"/>
        </a:buClr>
        <a:buSzPct val="90000"/>
        <a:buFont typeface="Wingdings" pitchFamily="2" charset="2"/>
        <a:buChar char="n"/>
        <a:defRPr sz="2160">
          <a:solidFill>
            <a:schemeClr val="tx1"/>
          </a:solidFill>
          <a:latin typeface="+mn-lt"/>
        </a:defRPr>
      </a:lvl7pPr>
      <a:lvl8pPr marL="3350419" indent="-234315" algn="l" defTabSz="940118" rtl="0" fontAlgn="base">
        <a:spcBef>
          <a:spcPct val="20000"/>
        </a:spcBef>
        <a:spcAft>
          <a:spcPct val="0"/>
        </a:spcAft>
        <a:buClr>
          <a:schemeClr val="folHlink"/>
        </a:buClr>
        <a:buSzPct val="90000"/>
        <a:buFont typeface="Wingdings" pitchFamily="2" charset="2"/>
        <a:buChar char="n"/>
        <a:defRPr sz="2160">
          <a:solidFill>
            <a:schemeClr val="tx1"/>
          </a:solidFill>
          <a:latin typeface="+mn-lt"/>
        </a:defRPr>
      </a:lvl8pPr>
      <a:lvl9pPr marL="3761899" indent="-234315" algn="l" defTabSz="940118" rtl="0" fontAlgn="base">
        <a:spcBef>
          <a:spcPct val="20000"/>
        </a:spcBef>
        <a:spcAft>
          <a:spcPct val="0"/>
        </a:spcAft>
        <a:buClr>
          <a:schemeClr val="folHlink"/>
        </a:buClr>
        <a:buSzPct val="90000"/>
        <a:buFont typeface="Wingdings" pitchFamily="2" charset="2"/>
        <a:buChar char="n"/>
        <a:defRPr sz="2160">
          <a:solidFill>
            <a:schemeClr val="tx1"/>
          </a:solidFill>
          <a:latin typeface="+mn-lt"/>
        </a:defRPr>
      </a:lvl9pPr>
    </p:bodyStyle>
    <p:otherStyle>
      <a:defPPr>
        <a:defRPr lang="es-E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defRPr>
            </a:lvl1pPr>
          </a:lstStyle>
          <a:p>
            <a:pPr>
              <a:defRPr/>
            </a:pPr>
            <a:fld id="{F5A56F08-C282-4081-AA70-DFC310729BAA}" type="datetimeFigureOut">
              <a:rPr lang="en-US"/>
              <a:pPr>
                <a:defRPr/>
              </a:pPr>
              <a:t>10/22/2015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tint val="75000"/>
                  </a:schemeClr>
                </a:solidFill>
                <a:latin typeface="+mn-lt"/>
              </a:defRPr>
            </a:lvl1pPr>
          </a:lstStyle>
          <a:p>
            <a:pPr>
              <a:defRPr/>
            </a:pPr>
            <a:fld id="{57F13409-F1F8-4EA7-951F-2D8B66D4BA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defRPr>
            </a:lvl1pPr>
          </a:lstStyle>
          <a:p>
            <a:pPr>
              <a:defRPr/>
            </a:pPr>
            <a:fld id="{37EFB125-B755-4FE4-856E-7CABD0825B7D}" type="datetimeFigureOut">
              <a:rPr lang="en-US"/>
              <a:pPr>
                <a:defRPr/>
              </a:pPr>
              <a:t>10/22/2015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tint val="75000"/>
                  </a:schemeClr>
                </a:solidFill>
                <a:latin typeface="+mn-lt"/>
              </a:defRPr>
            </a:lvl1pPr>
          </a:lstStyle>
          <a:p>
            <a:pPr>
              <a:defRPr/>
            </a:pPr>
            <a:fld id="{29B007A6-E747-4561-B210-9B9C4517D7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8531225" y="6554788"/>
            <a:ext cx="3082925" cy="142875"/>
          </a:xfrm>
          <a:prstGeom prst="rect">
            <a:avLst/>
          </a:prstGeom>
          <a:noFill/>
          <a:ln w="25400" algn="ctr">
            <a:noFill/>
            <a:miter lim="800000"/>
            <a:headEnd/>
            <a:tailEnd/>
          </a:ln>
        </p:spPr>
        <p:txBody>
          <a:bodyPr lIns="0" tIns="0" rIns="0" bIns="0"/>
          <a:lstStyle/>
          <a:p>
            <a:pPr algn="r" defTabSz="957263">
              <a:lnSpc>
                <a:spcPts val="1125"/>
              </a:lnSpc>
            </a:pPr>
            <a:r>
              <a:rPr lang="fr-FR" sz="800">
                <a:solidFill>
                  <a:srgbClr val="002776"/>
                </a:solidFill>
              </a:rPr>
              <a:t>© 2014 Deloitte Conseil</a:t>
            </a:r>
          </a:p>
        </p:txBody>
      </p:sp>
      <p:sp>
        <p:nvSpPr>
          <p:cNvPr id="29699" name="Title Placeholder 1"/>
          <p:cNvSpPr>
            <a:spLocks noGrp="1"/>
          </p:cNvSpPr>
          <p:nvPr>
            <p:ph type="title"/>
          </p:nvPr>
        </p:nvSpPr>
        <p:spPr bwMode="auto">
          <a:xfrm>
            <a:off x="554038" y="782638"/>
            <a:ext cx="11229975" cy="630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Click to edit Master title style</a:t>
            </a:r>
          </a:p>
        </p:txBody>
      </p:sp>
      <p:sp>
        <p:nvSpPr>
          <p:cNvPr id="29700" name="Text Placeholder 2"/>
          <p:cNvSpPr>
            <a:spLocks noGrp="1"/>
          </p:cNvSpPr>
          <p:nvPr>
            <p:ph type="body" idx="1"/>
          </p:nvPr>
        </p:nvSpPr>
        <p:spPr bwMode="auto">
          <a:xfrm>
            <a:off x="554038" y="1916113"/>
            <a:ext cx="11229975" cy="4494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7" name="Slide Number Placeholder 9"/>
          <p:cNvSpPr>
            <a:spLocks noGrp="1"/>
          </p:cNvSpPr>
          <p:nvPr>
            <p:ph type="sldNum" sz="quarter" idx="4"/>
          </p:nvPr>
        </p:nvSpPr>
        <p:spPr>
          <a:xfrm>
            <a:off x="554038" y="6554788"/>
            <a:ext cx="37782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900" b="1">
                <a:solidFill>
                  <a:srgbClr val="002776"/>
                </a:solidFill>
              </a:defRPr>
            </a:lvl1pPr>
          </a:lstStyle>
          <a:p>
            <a:fld id="{2BA76676-942C-4825-8FDB-90EDFAAC580C}" type="slidenum">
              <a:rPr lang="fr-FR"/>
              <a:pPr/>
              <a:t>‹#›</a:t>
            </a:fld>
            <a:endParaRPr lang="fr-FR"/>
          </a:p>
        </p:txBody>
      </p:sp>
      <p:sp>
        <p:nvSpPr>
          <p:cNvPr id="10" name="Footer Placeholder 10"/>
          <p:cNvSpPr>
            <a:spLocks noGrp="1"/>
          </p:cNvSpPr>
          <p:nvPr>
            <p:ph type="ftr" sz="quarter" idx="3"/>
          </p:nvPr>
        </p:nvSpPr>
        <p:spPr>
          <a:xfrm>
            <a:off x="1028700" y="6554788"/>
            <a:ext cx="57562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900">
                <a:solidFill>
                  <a:srgbClr val="002776"/>
                </a:solidFill>
              </a:defRPr>
            </a:lvl1pPr>
          </a:lstStyle>
          <a:p>
            <a:r>
              <a:rPr lang="en-US"/>
              <a:t>2014 CSI Audit - Our Offer</a:t>
            </a:r>
            <a:endParaRPr lang="fr-F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dt="0"/>
  <p:txStyles>
    <p:titleStyle>
      <a:lvl1pPr algn="l" defTabSz="957263" rtl="0" fontAlgn="base">
        <a:spcBef>
          <a:spcPct val="0"/>
        </a:spcBef>
        <a:spcAft>
          <a:spcPct val="0"/>
        </a:spcAft>
        <a:defRPr sz="2400" b="1">
          <a:solidFill>
            <a:schemeClr val="tx2"/>
          </a:solidFill>
          <a:latin typeface="+mj-lt"/>
          <a:ea typeface="+mj-ea"/>
          <a:cs typeface="+mj-cs"/>
        </a:defRPr>
      </a:lvl1pPr>
      <a:lvl2pPr algn="l" defTabSz="957263" rtl="0" fontAlgn="base">
        <a:spcBef>
          <a:spcPct val="0"/>
        </a:spcBef>
        <a:spcAft>
          <a:spcPct val="0"/>
        </a:spcAft>
        <a:defRPr sz="2400" b="1">
          <a:solidFill>
            <a:schemeClr val="tx2"/>
          </a:solidFill>
          <a:latin typeface="Arial" charset="0"/>
        </a:defRPr>
      </a:lvl2pPr>
      <a:lvl3pPr algn="l" defTabSz="957263" rtl="0" fontAlgn="base">
        <a:spcBef>
          <a:spcPct val="0"/>
        </a:spcBef>
        <a:spcAft>
          <a:spcPct val="0"/>
        </a:spcAft>
        <a:defRPr sz="2400" b="1">
          <a:solidFill>
            <a:schemeClr val="tx2"/>
          </a:solidFill>
          <a:latin typeface="Arial" charset="0"/>
        </a:defRPr>
      </a:lvl3pPr>
      <a:lvl4pPr algn="l" defTabSz="957263" rtl="0" fontAlgn="base">
        <a:spcBef>
          <a:spcPct val="0"/>
        </a:spcBef>
        <a:spcAft>
          <a:spcPct val="0"/>
        </a:spcAft>
        <a:defRPr sz="2400" b="1">
          <a:solidFill>
            <a:schemeClr val="tx2"/>
          </a:solidFill>
          <a:latin typeface="Arial" charset="0"/>
        </a:defRPr>
      </a:lvl4pPr>
      <a:lvl5pPr algn="l" defTabSz="957263" rtl="0" fontAlgn="base">
        <a:spcBef>
          <a:spcPct val="0"/>
        </a:spcBef>
        <a:spcAft>
          <a:spcPct val="0"/>
        </a:spcAft>
        <a:defRPr sz="24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p:titleStyle>
    <p:bodyStyle>
      <a:lvl1pPr marL="192088" indent="-192088" algn="l" defTabSz="957263" rtl="0" fontAlgn="base">
        <a:spcBef>
          <a:spcPts val="300"/>
        </a:spcBef>
        <a:spcAft>
          <a:spcPts val="300"/>
        </a:spcAft>
        <a:buFont typeface="Arial" charset="0"/>
        <a:buChar char="•"/>
        <a:defRPr>
          <a:solidFill>
            <a:schemeClr val="tx2"/>
          </a:solidFill>
          <a:latin typeface="+mn-lt"/>
          <a:ea typeface="+mn-ea"/>
          <a:cs typeface="+mn-cs"/>
        </a:defRPr>
      </a:lvl1pPr>
      <a:lvl2pPr marL="420688" indent="-219075" algn="l" defTabSz="957263" rtl="0" fontAlgn="base">
        <a:spcBef>
          <a:spcPts val="300"/>
        </a:spcBef>
        <a:spcAft>
          <a:spcPts val="300"/>
        </a:spcAft>
        <a:buFont typeface="Arial" charset="0"/>
        <a:buChar char="‒"/>
        <a:defRPr sz="1600">
          <a:solidFill>
            <a:schemeClr val="tx2"/>
          </a:solidFill>
          <a:latin typeface="+mn-lt"/>
        </a:defRPr>
      </a:lvl2pPr>
      <a:lvl3pPr marL="620713" indent="-182563" algn="l" defTabSz="957263" rtl="0" fontAlgn="base">
        <a:spcBef>
          <a:spcPts val="300"/>
        </a:spcBef>
        <a:spcAft>
          <a:spcPts val="300"/>
        </a:spcAft>
        <a:buFont typeface="Arial" charset="0"/>
        <a:buChar char="‒"/>
        <a:defRPr sz="1400">
          <a:solidFill>
            <a:schemeClr val="tx2"/>
          </a:solidFill>
          <a:latin typeface="+mn-lt"/>
        </a:defRPr>
      </a:lvl3pPr>
      <a:lvl4pPr marL="811213" indent="-193675" algn="l" defTabSz="957263" rtl="0" fontAlgn="base">
        <a:spcBef>
          <a:spcPts val="300"/>
        </a:spcBef>
        <a:spcAft>
          <a:spcPts val="300"/>
        </a:spcAft>
        <a:buFont typeface="Arial" charset="0"/>
        <a:buChar char="‒"/>
        <a:defRPr sz="1200">
          <a:solidFill>
            <a:schemeClr val="tx2"/>
          </a:solidFill>
          <a:latin typeface="+mn-lt"/>
        </a:defRPr>
      </a:lvl4pPr>
      <a:lvl5pPr marL="1001713" indent="-190500" algn="l" defTabSz="957263" rtl="0" fontAlgn="base">
        <a:spcBef>
          <a:spcPts val="300"/>
        </a:spcBef>
        <a:spcAft>
          <a:spcPts val="300"/>
        </a:spcAft>
        <a:buFont typeface="Arial" charset="0"/>
        <a:buChar char="‒"/>
        <a:defRPr sz="1200">
          <a:solidFill>
            <a:schemeClr val="tx2"/>
          </a:solidFill>
          <a:latin typeface="+mn-lt"/>
        </a:defRPr>
      </a:lvl5pPr>
      <a:lvl6pPr marL="1175860" indent="-180558" algn="l" defTabSz="957998" rtl="0" eaLnBrk="1" fontAlgn="base" hangingPunct="1">
        <a:spcBef>
          <a:spcPct val="0"/>
        </a:spcBef>
        <a:spcAft>
          <a:spcPts val="564"/>
        </a:spcAft>
        <a:buFont typeface="Arial" charset="0"/>
        <a:buChar char="‒"/>
        <a:defRPr sz="1500">
          <a:solidFill>
            <a:schemeClr val="tx2"/>
          </a:solidFill>
          <a:latin typeface="+mn-lt"/>
        </a:defRPr>
      </a:lvl6pPr>
      <a:lvl7pPr marL="1605616" indent="-180558" algn="l" defTabSz="957998" rtl="0" eaLnBrk="1" fontAlgn="base" hangingPunct="1">
        <a:spcBef>
          <a:spcPct val="0"/>
        </a:spcBef>
        <a:spcAft>
          <a:spcPts val="564"/>
        </a:spcAft>
        <a:buFont typeface="Arial" charset="0"/>
        <a:buChar char="‒"/>
        <a:defRPr sz="1500">
          <a:solidFill>
            <a:schemeClr val="tx2"/>
          </a:solidFill>
          <a:latin typeface="+mn-lt"/>
        </a:defRPr>
      </a:lvl7pPr>
      <a:lvl8pPr marL="2035372" indent="-180558" algn="l" defTabSz="957998" rtl="0" eaLnBrk="1" fontAlgn="base" hangingPunct="1">
        <a:spcBef>
          <a:spcPct val="0"/>
        </a:spcBef>
        <a:spcAft>
          <a:spcPts val="564"/>
        </a:spcAft>
        <a:buFont typeface="Arial" charset="0"/>
        <a:buChar char="‒"/>
        <a:defRPr sz="1500">
          <a:solidFill>
            <a:schemeClr val="tx2"/>
          </a:solidFill>
          <a:latin typeface="+mn-lt"/>
        </a:defRPr>
      </a:lvl8pPr>
      <a:lvl9pPr marL="2465128" indent="-180558" algn="l" defTabSz="957998" rtl="0" eaLnBrk="1" fontAlgn="base" hangingPunct="1">
        <a:spcBef>
          <a:spcPct val="0"/>
        </a:spcBef>
        <a:spcAft>
          <a:spcPts val="564"/>
        </a:spcAft>
        <a:buFont typeface="Arial" charset="0"/>
        <a:buChar char="‒"/>
        <a:defRPr sz="1500">
          <a:solidFill>
            <a:schemeClr val="tx2"/>
          </a:solidFill>
          <a:latin typeface="+mn-lt"/>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10.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jpe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hyperlink" Target="http://www.ekonsument.pl/akademia3r" TargetMode="External"/><Relationship Id="rId3" Type="http://schemas.openxmlformats.org/officeDocument/2006/relationships/image" Target="../media/image32.pn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hyperlink" Target="http://theskinographies.com/" TargetMode="External"/><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10.jpe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hyperlink" Target="https://www.facebook.com/ewwr.eu" TargetMode="External"/><Relationship Id="rId3" Type="http://schemas.openxmlformats.org/officeDocument/2006/relationships/image" Target="../media/image10.jpe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hyperlink" Target="https://twitter.com/2EWWR" TargetMode="External"/><Relationship Id="rId5" Type="http://schemas.openxmlformats.org/officeDocument/2006/relationships/hyperlink" Target="http://www.ewwr.eu/" TargetMode="External"/><Relationship Id="rId10" Type="http://schemas.openxmlformats.org/officeDocument/2006/relationships/image" Target="../media/image32.png"/><Relationship Id="rId4" Type="http://schemas.openxmlformats.org/officeDocument/2006/relationships/image" Target="../media/image35.jpe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image" Target="../media/image17.jpeg"/><Relationship Id="rId1" Type="http://schemas.openxmlformats.org/officeDocument/2006/relationships/slideLayout" Target="../slideLayouts/slideLayout1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hyperlink" Target="http://www.acrplus.org/circular-europe-network"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4831556" y="-4831556"/>
            <a:ext cx="2528888" cy="12192000"/>
          </a:xfrm>
          <a:prstGeom prst="rect">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fr-BE" dirty="0"/>
          </a:p>
        </p:txBody>
      </p:sp>
      <p:sp>
        <p:nvSpPr>
          <p:cNvPr id="5" name="Isosceles Triangle 4"/>
          <p:cNvSpPr/>
          <p:nvPr/>
        </p:nvSpPr>
        <p:spPr>
          <a:xfrm rot="10800000">
            <a:off x="2063750" y="2457450"/>
            <a:ext cx="1295400" cy="647700"/>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fr-BE" dirty="0"/>
          </a:p>
        </p:txBody>
      </p:sp>
      <p:pic>
        <p:nvPicPr>
          <p:cNvPr id="44035" name="Picture 5"/>
          <p:cNvPicPr>
            <a:picLocks noChangeAspect="1" noChangeArrowheads="1"/>
          </p:cNvPicPr>
          <p:nvPr/>
        </p:nvPicPr>
        <p:blipFill>
          <a:blip r:embed="rId3"/>
          <a:srcRect t="-3403" b="-3403"/>
          <a:stretch>
            <a:fillRect/>
          </a:stretch>
        </p:blipFill>
        <p:spPr bwMode="auto">
          <a:xfrm>
            <a:off x="5589588" y="-87313"/>
            <a:ext cx="1042987" cy="1931988"/>
          </a:xfrm>
          <a:prstGeom prst="rect">
            <a:avLst/>
          </a:prstGeom>
          <a:noFill/>
          <a:ln w="9525">
            <a:noFill/>
            <a:miter lim="800000"/>
            <a:headEnd/>
            <a:tailEnd/>
          </a:ln>
        </p:spPr>
      </p:pic>
      <p:sp>
        <p:nvSpPr>
          <p:cNvPr id="7" name="Rectangle 8"/>
          <p:cNvSpPr>
            <a:spLocks noGrp="1" noChangeArrowheads="1"/>
          </p:cNvSpPr>
          <p:nvPr>
            <p:ph type="ftr" sz="quarter" idx="11"/>
          </p:nvPr>
        </p:nvSpPr>
        <p:spPr>
          <a:xfrm>
            <a:off x="3175" y="6394450"/>
            <a:ext cx="12188825" cy="425450"/>
          </a:xfrm>
        </p:spPr>
        <p:txBody>
          <a:bodyPr wrap="square" numCol="1" anchorCtr="0" compatLnSpc="1">
            <a:prstTxWarp prst="textNoShape">
              <a:avLst/>
            </a:prstTxWarp>
          </a:bodyPr>
          <a:lstStyle/>
          <a:p>
            <a:pPr fontAlgn="base">
              <a:lnSpc>
                <a:spcPct val="107000"/>
              </a:lnSpc>
              <a:spcBef>
                <a:spcPct val="0"/>
              </a:spcBef>
              <a:spcAft>
                <a:spcPts val="800"/>
              </a:spcAft>
            </a:pPr>
            <a:r>
              <a:rPr lang="pl-PL" sz="1800" smtClean="0">
                <a:solidFill>
                  <a:srgbClr val="898989"/>
                </a:solidFill>
                <a:latin typeface="Arial" charset="0"/>
              </a:rPr>
              <a:t>Poznań, 27 października 2015 -  Lisa Labriga, ACR+</a:t>
            </a:r>
          </a:p>
        </p:txBody>
      </p:sp>
      <p:sp>
        <p:nvSpPr>
          <p:cNvPr id="44037" name="Rectangle 7"/>
          <p:cNvSpPr>
            <a:spLocks noChangeArrowheads="1"/>
          </p:cNvSpPr>
          <p:nvPr/>
        </p:nvSpPr>
        <p:spPr bwMode="auto">
          <a:xfrm>
            <a:off x="831850" y="3105150"/>
            <a:ext cx="10899775" cy="3001963"/>
          </a:xfrm>
          <a:prstGeom prst="rect">
            <a:avLst/>
          </a:prstGeom>
          <a:noFill/>
          <a:ln w="9525">
            <a:noFill/>
            <a:miter lim="800000"/>
            <a:headEnd/>
            <a:tailEnd/>
          </a:ln>
        </p:spPr>
        <p:txBody>
          <a:bodyPr>
            <a:spAutoFit/>
          </a:bodyPr>
          <a:lstStyle/>
          <a:p>
            <a:r>
              <a:rPr lang="pl-PL" sz="4800" b="1">
                <a:solidFill>
                  <a:srgbClr val="008000"/>
                </a:solidFill>
                <a:latin typeface="Calibri" pitchFamily="34" charset="0"/>
              </a:rPr>
              <a:t>Rola władz lokalnych i regionalnych </a:t>
            </a:r>
            <a:br>
              <a:rPr lang="pl-PL" sz="4800" b="1">
                <a:solidFill>
                  <a:srgbClr val="008000"/>
                </a:solidFill>
                <a:latin typeface="Calibri" pitchFamily="34" charset="0"/>
              </a:rPr>
            </a:br>
            <a:r>
              <a:rPr lang="pl-PL" sz="4800" b="1">
                <a:solidFill>
                  <a:srgbClr val="008000"/>
                </a:solidFill>
                <a:latin typeface="Calibri" pitchFamily="34" charset="0"/>
              </a:rPr>
              <a:t>jako facylitatorów działań </a:t>
            </a:r>
            <a:br>
              <a:rPr lang="pl-PL" sz="4800" b="1">
                <a:solidFill>
                  <a:srgbClr val="008000"/>
                </a:solidFill>
                <a:latin typeface="Calibri" pitchFamily="34" charset="0"/>
              </a:rPr>
            </a:br>
            <a:r>
              <a:rPr lang="pl-PL" sz="4800" b="1">
                <a:solidFill>
                  <a:srgbClr val="008000"/>
                </a:solidFill>
                <a:latin typeface="Calibri" pitchFamily="34" charset="0"/>
              </a:rPr>
              <a:t>na rzecz zero odpadów</a:t>
            </a:r>
          </a:p>
          <a:p>
            <a:pPr>
              <a:spcBef>
                <a:spcPct val="30000"/>
              </a:spcBef>
            </a:pPr>
            <a:r>
              <a:rPr lang="pl-PL" sz="3600" b="1">
                <a:solidFill>
                  <a:srgbClr val="3078BA"/>
                </a:solidFill>
              </a:rPr>
              <a:t>Nasze zasoby są policzone</a:t>
            </a:r>
            <a:r>
              <a:rPr lang="en-GB" sz="3600" b="1">
                <a:solidFill>
                  <a:srgbClr val="3078BA"/>
                </a:solidFill>
              </a:rPr>
              <a:t>!</a:t>
            </a:r>
          </a:p>
        </p:txBody>
      </p:sp>
      <p:sp>
        <p:nvSpPr>
          <p:cNvPr id="44038" name="Rectangle 8"/>
          <p:cNvSpPr txBox="1">
            <a:spLocks noChangeArrowheads="1"/>
          </p:cNvSpPr>
          <p:nvPr/>
        </p:nvSpPr>
        <p:spPr bwMode="auto">
          <a:xfrm>
            <a:off x="7938" y="5929313"/>
            <a:ext cx="12188825" cy="425450"/>
          </a:xfrm>
          <a:prstGeom prst="rect">
            <a:avLst/>
          </a:prstGeom>
          <a:noFill/>
          <a:ln w="9525">
            <a:noFill/>
            <a:miter lim="800000"/>
            <a:headEnd/>
            <a:tailEnd/>
          </a:ln>
        </p:spPr>
        <p:txBody>
          <a:bodyPr anchor="ctr"/>
          <a:lstStyle/>
          <a:p>
            <a:pPr algn="ctr">
              <a:lnSpc>
                <a:spcPct val="107000"/>
              </a:lnSpc>
              <a:spcAft>
                <a:spcPts val="800"/>
              </a:spcAft>
            </a:pPr>
            <a:endParaRPr lang="fr-BE">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p:cNvPicPr>
            <a:picLocks noChangeAspect="1" noChangeArrowheads="1"/>
          </p:cNvPicPr>
          <p:nvPr/>
        </p:nvPicPr>
        <p:blipFill>
          <a:blip r:embed="rId3"/>
          <a:srcRect l="13541" r="13196"/>
          <a:stretch>
            <a:fillRect/>
          </a:stretch>
        </p:blipFill>
        <p:spPr bwMode="auto">
          <a:xfrm>
            <a:off x="2905125" y="1095375"/>
            <a:ext cx="5746750" cy="5762625"/>
          </a:xfrm>
          <a:prstGeom prst="rect">
            <a:avLst/>
          </a:prstGeom>
          <a:noFill/>
          <a:ln w="9525">
            <a:noFill/>
            <a:miter lim="800000"/>
            <a:headEnd/>
            <a:tailEnd/>
          </a:ln>
        </p:spPr>
      </p:pic>
      <p:sp>
        <p:nvSpPr>
          <p:cNvPr id="5" name="Striped Right Arrow 4"/>
          <p:cNvSpPr/>
          <p:nvPr/>
        </p:nvSpPr>
        <p:spPr>
          <a:xfrm>
            <a:off x="8958263" y="3052763"/>
            <a:ext cx="1576387" cy="530225"/>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pic>
        <p:nvPicPr>
          <p:cNvPr id="12" name="Picture 3"/>
          <p:cNvPicPr>
            <a:picLocks noChangeAspect="1"/>
          </p:cNvPicPr>
          <p:nvPr/>
        </p:nvPicPr>
        <p:blipFill>
          <a:blip r:embed="rId4"/>
          <a:srcRect/>
          <a:stretch>
            <a:fillRect/>
          </a:stretch>
        </p:blipFill>
        <p:spPr bwMode="auto">
          <a:xfrm>
            <a:off x="10752138" y="2468563"/>
            <a:ext cx="1252537" cy="1697037"/>
          </a:xfrm>
          <a:prstGeom prst="rect">
            <a:avLst/>
          </a:prstGeom>
          <a:noFill/>
          <a:ln w="9525">
            <a:noFill/>
            <a:miter lim="800000"/>
            <a:headEnd/>
            <a:tailEnd/>
          </a:ln>
        </p:spPr>
      </p:pic>
      <p:sp>
        <p:nvSpPr>
          <p:cNvPr id="14" name="TextBox 13"/>
          <p:cNvSpPr txBox="1">
            <a:spLocks noChangeArrowheads="1"/>
          </p:cNvSpPr>
          <p:nvPr/>
        </p:nvSpPr>
        <p:spPr bwMode="auto">
          <a:xfrm>
            <a:off x="8461375" y="3025775"/>
            <a:ext cx="515938" cy="584200"/>
          </a:xfrm>
          <a:prstGeom prst="rect">
            <a:avLst/>
          </a:prstGeom>
          <a:noFill/>
          <a:ln w="9525">
            <a:noFill/>
            <a:miter lim="800000"/>
            <a:headEnd/>
            <a:tailEnd/>
          </a:ln>
        </p:spPr>
        <p:txBody>
          <a:bodyPr>
            <a:spAutoFit/>
          </a:bodyPr>
          <a:lstStyle/>
          <a:p>
            <a:r>
              <a:rPr lang="en-GB" sz="3200" b="1"/>
              <a:t>5</a:t>
            </a:r>
          </a:p>
        </p:txBody>
      </p:sp>
      <p:sp>
        <p:nvSpPr>
          <p:cNvPr id="21" name="TextBox 20"/>
          <p:cNvSpPr txBox="1">
            <a:spLocks noChangeArrowheads="1"/>
          </p:cNvSpPr>
          <p:nvPr/>
        </p:nvSpPr>
        <p:spPr bwMode="auto">
          <a:xfrm>
            <a:off x="6318250" y="1069975"/>
            <a:ext cx="504825" cy="584200"/>
          </a:xfrm>
          <a:prstGeom prst="rect">
            <a:avLst/>
          </a:prstGeom>
          <a:noFill/>
          <a:ln w="9525">
            <a:noFill/>
            <a:miter lim="800000"/>
            <a:headEnd/>
            <a:tailEnd/>
          </a:ln>
        </p:spPr>
        <p:txBody>
          <a:bodyPr>
            <a:spAutoFit/>
          </a:bodyPr>
          <a:lstStyle/>
          <a:p>
            <a:r>
              <a:rPr lang="en-GB" sz="3200" b="1"/>
              <a:t>1</a:t>
            </a:r>
            <a:endParaRPr lang="fr-BE" sz="3200" b="1"/>
          </a:p>
        </p:txBody>
      </p:sp>
      <p:sp>
        <p:nvSpPr>
          <p:cNvPr id="22" name="Striped Right Arrow 21"/>
          <p:cNvSpPr/>
          <p:nvPr/>
        </p:nvSpPr>
        <p:spPr>
          <a:xfrm>
            <a:off x="6811963" y="1123950"/>
            <a:ext cx="1577975" cy="530225"/>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grpSp>
        <p:nvGrpSpPr>
          <p:cNvPr id="62471" name="Group 16"/>
          <p:cNvGrpSpPr>
            <a:grpSpLocks/>
          </p:cNvGrpSpPr>
          <p:nvPr/>
        </p:nvGrpSpPr>
        <p:grpSpPr bwMode="auto">
          <a:xfrm>
            <a:off x="-47625" y="995363"/>
            <a:ext cx="12239625" cy="590550"/>
            <a:chOff x="-35496" y="995843"/>
            <a:chExt cx="9179498" cy="590521"/>
          </a:xfrm>
        </p:grpSpPr>
        <p:sp>
          <p:nvSpPr>
            <p:cNvPr id="18" name="Rectangle 17"/>
            <p:cNvSpPr/>
            <p:nvPr/>
          </p:nvSpPr>
          <p:spPr>
            <a:xfrm rot="5400000">
              <a:off x="4504250" y="-3543903"/>
              <a:ext cx="100007"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20" name="Isosceles Triangle 19"/>
            <p:cNvSpPr/>
            <p:nvPr/>
          </p:nvSpPr>
          <p:spPr>
            <a:xfrm rot="10800000">
              <a:off x="539562" y="1102200"/>
              <a:ext cx="970336" cy="484164"/>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grpSp>
      <p:pic>
        <p:nvPicPr>
          <p:cNvPr id="62473" name="Picture 57"/>
          <p:cNvPicPr>
            <a:picLocks noChangeAspect="1"/>
          </p:cNvPicPr>
          <p:nvPr/>
        </p:nvPicPr>
        <p:blipFill>
          <a:blip r:embed="rId5"/>
          <a:srcRect l="28683" t="28525" r="30414" b="28609"/>
          <a:stretch>
            <a:fillRect/>
          </a:stretch>
        </p:blipFill>
        <p:spPr bwMode="auto">
          <a:xfrm>
            <a:off x="11180763" y="5776913"/>
            <a:ext cx="1011237" cy="1081087"/>
          </a:xfrm>
          <a:prstGeom prst="rect">
            <a:avLst/>
          </a:prstGeom>
          <a:noFill/>
          <a:ln w="9525">
            <a:noFill/>
            <a:miter lim="800000"/>
            <a:headEnd/>
            <a:tailEnd/>
          </a:ln>
        </p:spPr>
      </p:pic>
      <p:sp>
        <p:nvSpPr>
          <p:cNvPr id="3" name="Left Brace 2"/>
          <p:cNvSpPr/>
          <p:nvPr/>
        </p:nvSpPr>
        <p:spPr>
          <a:xfrm>
            <a:off x="2212975" y="1585913"/>
            <a:ext cx="1058863" cy="4732337"/>
          </a:xfrm>
          <a:prstGeom prst="leftBrace">
            <a:avLst>
              <a:gd name="adj1" fmla="val 51706"/>
              <a:gd name="adj2" fmla="val 48855"/>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schemeClr val="bg2">
                  <a:lumMod val="25000"/>
                </a:schemeClr>
              </a:solidFill>
            </a:endParaRPr>
          </a:p>
        </p:txBody>
      </p:sp>
      <p:sp>
        <p:nvSpPr>
          <p:cNvPr id="4" name="TextBox 3"/>
          <p:cNvSpPr txBox="1"/>
          <p:nvPr/>
        </p:nvSpPr>
        <p:spPr>
          <a:xfrm>
            <a:off x="1733550" y="1881188"/>
            <a:ext cx="488950" cy="3998912"/>
          </a:xfrm>
          <a:prstGeom prst="rect">
            <a:avLst/>
          </a:prstGeom>
          <a:noFill/>
        </p:spPr>
        <p:txBody>
          <a:bodyPr vert="eaVert">
            <a:spAutoFit/>
          </a:bodyPr>
          <a:lstStyle/>
          <a:p>
            <a:pPr algn="ctr"/>
            <a:r>
              <a:rPr lang="pl-PL" sz="2000">
                <a:solidFill>
                  <a:srgbClr val="3B3838"/>
                </a:solidFill>
                <a:latin typeface="Calibri" pitchFamily="34" charset="0"/>
              </a:rPr>
              <a:t>Instrumenty prawne i ekonomiczne</a:t>
            </a:r>
            <a:endParaRPr lang="en-GB" sz="2000">
              <a:solidFill>
                <a:srgbClr val="3B3838"/>
              </a:solidFill>
              <a:latin typeface="Calibri" pitchFamily="34" charset="0"/>
            </a:endParaRPr>
          </a:p>
        </p:txBody>
      </p:sp>
      <p:pic>
        <p:nvPicPr>
          <p:cNvPr id="27" name="Picture 26"/>
          <p:cNvPicPr>
            <a:picLocks noChangeAspect="1"/>
          </p:cNvPicPr>
          <p:nvPr/>
        </p:nvPicPr>
        <p:blipFill>
          <a:blip r:embed="rId6"/>
          <a:stretch>
            <a:fillRect/>
          </a:stretch>
        </p:blipFill>
        <p:spPr>
          <a:xfrm>
            <a:off x="8472488" y="1123950"/>
            <a:ext cx="1073150" cy="1152525"/>
          </a:xfrm>
          <a:prstGeom prst="rect">
            <a:avLst/>
          </a:prstGeom>
          <a:ln>
            <a:solidFill>
              <a:schemeClr val="accent1">
                <a:lumMod val="20000"/>
                <a:lumOff val="80000"/>
              </a:schemeClr>
            </a:solidFill>
          </a:ln>
        </p:spPr>
      </p:pic>
      <p:sp>
        <p:nvSpPr>
          <p:cNvPr id="28" name="TextBox 27"/>
          <p:cNvSpPr txBox="1">
            <a:spLocks noChangeArrowheads="1"/>
          </p:cNvSpPr>
          <p:nvPr/>
        </p:nvSpPr>
        <p:spPr bwMode="auto">
          <a:xfrm>
            <a:off x="7618413" y="1974850"/>
            <a:ext cx="515937" cy="585788"/>
          </a:xfrm>
          <a:prstGeom prst="rect">
            <a:avLst/>
          </a:prstGeom>
          <a:noFill/>
          <a:ln w="9525">
            <a:noFill/>
            <a:miter lim="800000"/>
            <a:headEnd/>
            <a:tailEnd/>
          </a:ln>
        </p:spPr>
        <p:txBody>
          <a:bodyPr>
            <a:spAutoFit/>
          </a:bodyPr>
          <a:lstStyle/>
          <a:p>
            <a:r>
              <a:rPr lang="en-GB" sz="3200" b="1"/>
              <a:t>2</a:t>
            </a:r>
            <a:endParaRPr lang="fr-BE" sz="3200" b="1"/>
          </a:p>
        </p:txBody>
      </p:sp>
      <p:sp>
        <p:nvSpPr>
          <p:cNvPr id="29" name="TextBox 28"/>
          <p:cNvSpPr txBox="1">
            <a:spLocks noChangeArrowheads="1"/>
          </p:cNvSpPr>
          <p:nvPr/>
        </p:nvSpPr>
        <p:spPr bwMode="auto">
          <a:xfrm>
            <a:off x="2905125" y="2435225"/>
            <a:ext cx="517525" cy="584200"/>
          </a:xfrm>
          <a:prstGeom prst="rect">
            <a:avLst/>
          </a:prstGeom>
          <a:noFill/>
          <a:ln w="9525">
            <a:noFill/>
            <a:miter lim="800000"/>
            <a:headEnd/>
            <a:tailEnd/>
          </a:ln>
        </p:spPr>
        <p:txBody>
          <a:bodyPr>
            <a:spAutoFit/>
          </a:bodyPr>
          <a:lstStyle/>
          <a:p>
            <a:r>
              <a:rPr lang="en-GB" sz="3200" b="1"/>
              <a:t>3</a:t>
            </a:r>
            <a:endParaRPr lang="fr-BE" sz="3200" b="1"/>
          </a:p>
        </p:txBody>
      </p:sp>
      <p:sp>
        <p:nvSpPr>
          <p:cNvPr id="30" name="TextBox 29"/>
          <p:cNvSpPr txBox="1">
            <a:spLocks noChangeArrowheads="1"/>
          </p:cNvSpPr>
          <p:nvPr/>
        </p:nvSpPr>
        <p:spPr bwMode="auto">
          <a:xfrm>
            <a:off x="2803525" y="4024313"/>
            <a:ext cx="517525" cy="585787"/>
          </a:xfrm>
          <a:prstGeom prst="rect">
            <a:avLst/>
          </a:prstGeom>
          <a:noFill/>
          <a:ln w="9525">
            <a:noFill/>
            <a:miter lim="800000"/>
            <a:headEnd/>
            <a:tailEnd/>
          </a:ln>
        </p:spPr>
        <p:txBody>
          <a:bodyPr>
            <a:spAutoFit/>
          </a:bodyPr>
          <a:lstStyle/>
          <a:p>
            <a:r>
              <a:rPr lang="en-GB" sz="3200" b="1"/>
              <a:t>4</a:t>
            </a:r>
            <a:endParaRPr lang="fr-BE" sz="3200" b="1"/>
          </a:p>
        </p:txBody>
      </p:sp>
      <p:sp>
        <p:nvSpPr>
          <p:cNvPr id="62483" name="TextBox 10"/>
          <p:cNvSpPr txBox="1">
            <a:spLocks noChangeArrowheads="1"/>
          </p:cNvSpPr>
          <p:nvPr/>
        </p:nvSpPr>
        <p:spPr bwMode="auto">
          <a:xfrm>
            <a:off x="431800" y="188913"/>
            <a:ext cx="11328400" cy="762000"/>
          </a:xfrm>
          <a:prstGeom prst="rect">
            <a:avLst/>
          </a:prstGeom>
          <a:noFill/>
          <a:ln w="9525">
            <a:noFill/>
            <a:miter lim="800000"/>
            <a:headEnd/>
            <a:tailEnd/>
          </a:ln>
        </p:spPr>
        <p:txBody>
          <a:bodyPr>
            <a:spAutoFit/>
          </a:bodyPr>
          <a:lstStyle/>
          <a:p>
            <a:r>
              <a:rPr lang="pl-PL" sz="4400">
                <a:solidFill>
                  <a:srgbClr val="003B93"/>
                </a:solidFill>
                <a:latin typeface="Arial Narrow" pitchFamily="34" charset="0"/>
              </a:rPr>
              <a:t>Podejście od dołu do góry: rola WLiR</a:t>
            </a:r>
          </a:p>
        </p:txBody>
      </p:sp>
      <p:sp>
        <p:nvSpPr>
          <p:cNvPr id="62484" name="Oval 20"/>
          <p:cNvSpPr>
            <a:spLocks noChangeArrowheads="1"/>
          </p:cNvSpPr>
          <p:nvPr/>
        </p:nvSpPr>
        <p:spPr bwMode="auto">
          <a:xfrm>
            <a:off x="4591050" y="2800350"/>
            <a:ext cx="2247900" cy="2362200"/>
          </a:xfrm>
          <a:prstGeom prst="ellipse">
            <a:avLst/>
          </a:prstGeom>
          <a:solidFill>
            <a:srgbClr val="A50021"/>
          </a:solidFill>
          <a:ln w="9525">
            <a:noFill/>
            <a:round/>
            <a:headEnd/>
            <a:tailEnd/>
          </a:ln>
          <a:effectLst/>
        </p:spPr>
        <p:txBody>
          <a:bodyPr wrap="none" anchor="ctr"/>
          <a:lstStyle/>
          <a:p>
            <a:pPr algn="ctr">
              <a:lnSpc>
                <a:spcPct val="150000"/>
              </a:lnSpc>
            </a:pPr>
            <a:r>
              <a:rPr lang="pl-PL" sz="2000" b="1">
                <a:solidFill>
                  <a:schemeClr val="bg1"/>
                </a:solidFill>
              </a:rPr>
              <a:t>Władze </a:t>
            </a:r>
            <a:br>
              <a:rPr lang="pl-PL" sz="2000" b="1">
                <a:solidFill>
                  <a:schemeClr val="bg1"/>
                </a:solidFill>
              </a:rPr>
            </a:br>
            <a:r>
              <a:rPr lang="pl-PL" sz="2000" b="1">
                <a:solidFill>
                  <a:schemeClr val="bg1"/>
                </a:solidFill>
              </a:rPr>
              <a:t>lokalne </a:t>
            </a:r>
            <a:br>
              <a:rPr lang="pl-PL" sz="2000" b="1">
                <a:solidFill>
                  <a:schemeClr val="bg1"/>
                </a:solidFill>
              </a:rPr>
            </a:br>
            <a:r>
              <a:rPr lang="pl-PL" sz="2000" b="1">
                <a:solidFill>
                  <a:schemeClr val="bg1"/>
                </a:solidFill>
              </a:rPr>
              <a:t>i regionalne</a:t>
            </a:r>
            <a:endParaRPr lang="en-GB" sz="2000" b="1">
              <a:solidFill>
                <a:schemeClr val="bg1"/>
              </a:solidFill>
            </a:endParaRPr>
          </a:p>
        </p:txBody>
      </p:sp>
      <p:sp>
        <p:nvSpPr>
          <p:cNvPr id="62485" name="Oval 21"/>
          <p:cNvSpPr>
            <a:spLocks noChangeArrowheads="1"/>
          </p:cNvSpPr>
          <p:nvPr/>
        </p:nvSpPr>
        <p:spPr bwMode="auto">
          <a:xfrm>
            <a:off x="3133725" y="4114800"/>
            <a:ext cx="1162050" cy="1162050"/>
          </a:xfrm>
          <a:prstGeom prst="ellipse">
            <a:avLst/>
          </a:prstGeom>
          <a:solidFill>
            <a:srgbClr val="0099CC"/>
          </a:solidFill>
          <a:ln w="9525">
            <a:noFill/>
            <a:round/>
            <a:headEnd/>
            <a:tailEnd/>
          </a:ln>
          <a:effectLst/>
        </p:spPr>
        <p:txBody>
          <a:bodyPr wrap="none" anchor="ctr"/>
          <a:lstStyle/>
          <a:p>
            <a:pPr algn="ctr"/>
            <a:r>
              <a:rPr lang="pl-PL" sz="1200" b="1">
                <a:solidFill>
                  <a:schemeClr val="bg1"/>
                </a:solidFill>
              </a:rPr>
              <a:t>Subsydia</a:t>
            </a:r>
            <a:endParaRPr lang="en-GB" sz="1200" b="1">
              <a:solidFill>
                <a:schemeClr val="bg1"/>
              </a:solidFill>
            </a:endParaRPr>
          </a:p>
        </p:txBody>
      </p:sp>
      <p:sp>
        <p:nvSpPr>
          <p:cNvPr id="62486" name="Oval 22"/>
          <p:cNvSpPr>
            <a:spLocks noChangeArrowheads="1"/>
          </p:cNvSpPr>
          <p:nvPr/>
        </p:nvSpPr>
        <p:spPr bwMode="auto">
          <a:xfrm>
            <a:off x="3130550" y="2673350"/>
            <a:ext cx="1162050" cy="1181100"/>
          </a:xfrm>
          <a:prstGeom prst="ellipse">
            <a:avLst/>
          </a:prstGeom>
          <a:solidFill>
            <a:srgbClr val="0099CC"/>
          </a:solidFill>
          <a:ln w="9525">
            <a:noFill/>
            <a:round/>
            <a:headEnd/>
            <a:tailEnd/>
          </a:ln>
          <a:effectLst/>
        </p:spPr>
        <p:txBody>
          <a:bodyPr wrap="none" anchor="ctr"/>
          <a:lstStyle/>
          <a:p>
            <a:pPr algn="ctr"/>
            <a:r>
              <a:rPr lang="pl-PL" sz="1200" b="1">
                <a:solidFill>
                  <a:schemeClr val="bg1"/>
                </a:solidFill>
              </a:rPr>
              <a:t>Podatki </a:t>
            </a:r>
            <a:br>
              <a:rPr lang="pl-PL" sz="1200" b="1">
                <a:solidFill>
                  <a:schemeClr val="bg1"/>
                </a:solidFill>
              </a:rPr>
            </a:br>
            <a:r>
              <a:rPr lang="pl-PL" sz="1200" b="1">
                <a:solidFill>
                  <a:schemeClr val="bg1"/>
                </a:solidFill>
              </a:rPr>
              <a:t>lokalne</a:t>
            </a:r>
            <a:endParaRPr lang="en-GB" sz="1200" b="1">
              <a:solidFill>
                <a:schemeClr val="bg1"/>
              </a:solidFill>
            </a:endParaRPr>
          </a:p>
        </p:txBody>
      </p:sp>
      <p:sp>
        <p:nvSpPr>
          <p:cNvPr id="62487" name="Oval 23"/>
          <p:cNvSpPr>
            <a:spLocks noChangeArrowheads="1"/>
          </p:cNvSpPr>
          <p:nvPr/>
        </p:nvSpPr>
        <p:spPr bwMode="auto">
          <a:xfrm>
            <a:off x="3889375" y="1552575"/>
            <a:ext cx="1162050" cy="1181100"/>
          </a:xfrm>
          <a:prstGeom prst="ellipse">
            <a:avLst/>
          </a:prstGeom>
          <a:solidFill>
            <a:srgbClr val="0099CC"/>
          </a:solidFill>
          <a:ln w="9525">
            <a:noFill/>
            <a:round/>
            <a:headEnd/>
            <a:tailEnd/>
          </a:ln>
          <a:effectLst/>
        </p:spPr>
        <p:txBody>
          <a:bodyPr wrap="none" anchor="ctr"/>
          <a:lstStyle/>
          <a:p>
            <a:pPr algn="ctr"/>
            <a:r>
              <a:rPr lang="pl-PL" sz="1200" b="1">
                <a:solidFill>
                  <a:schemeClr val="bg1"/>
                </a:solidFill>
              </a:rPr>
              <a:t>System</a:t>
            </a:r>
            <a:br>
              <a:rPr lang="pl-PL" sz="1200" b="1">
                <a:solidFill>
                  <a:schemeClr val="bg1"/>
                </a:solidFill>
              </a:rPr>
            </a:br>
            <a:r>
              <a:rPr lang="pl-PL" sz="1200" b="1">
                <a:solidFill>
                  <a:schemeClr val="bg1"/>
                </a:solidFill>
              </a:rPr>
              <a:t>PZTIW</a:t>
            </a:r>
            <a:br>
              <a:rPr lang="pl-PL" sz="1200" b="1">
                <a:solidFill>
                  <a:schemeClr val="bg1"/>
                </a:solidFill>
              </a:rPr>
            </a:br>
            <a:r>
              <a:rPr lang="pl-PL" sz="1200" b="1">
                <a:solidFill>
                  <a:schemeClr val="bg1"/>
                </a:solidFill>
              </a:rPr>
              <a:t>(PAYT)</a:t>
            </a:r>
            <a:endParaRPr lang="en-GB" sz="1200" b="1">
              <a:solidFill>
                <a:schemeClr val="bg1"/>
              </a:solidFill>
            </a:endParaRPr>
          </a:p>
        </p:txBody>
      </p:sp>
      <p:sp>
        <p:nvSpPr>
          <p:cNvPr id="62488" name="Oval 24"/>
          <p:cNvSpPr>
            <a:spLocks noChangeArrowheads="1"/>
          </p:cNvSpPr>
          <p:nvPr/>
        </p:nvSpPr>
        <p:spPr bwMode="auto">
          <a:xfrm>
            <a:off x="7219950" y="4083050"/>
            <a:ext cx="1162050" cy="1181100"/>
          </a:xfrm>
          <a:prstGeom prst="ellipse">
            <a:avLst/>
          </a:prstGeom>
          <a:solidFill>
            <a:srgbClr val="D67F00"/>
          </a:solidFill>
          <a:ln w="9525">
            <a:noFill/>
            <a:round/>
            <a:headEnd/>
            <a:tailEnd/>
          </a:ln>
          <a:effectLst/>
        </p:spPr>
        <p:txBody>
          <a:bodyPr wrap="none" anchor="ctr"/>
          <a:lstStyle/>
          <a:p>
            <a:pPr algn="ctr"/>
            <a:r>
              <a:rPr lang="pl-PL" sz="1200" b="1"/>
              <a:t>Centra</a:t>
            </a:r>
            <a:br>
              <a:rPr lang="pl-PL" sz="1200" b="1"/>
            </a:br>
            <a:r>
              <a:rPr lang="pl-PL" sz="1200" b="1"/>
              <a:t>ponownego</a:t>
            </a:r>
            <a:br>
              <a:rPr lang="pl-PL" sz="1200" b="1"/>
            </a:br>
            <a:r>
              <a:rPr lang="pl-PL" sz="1200" b="1"/>
              <a:t>użycia</a:t>
            </a:r>
            <a:endParaRPr lang="en-GB" sz="1200" b="1"/>
          </a:p>
        </p:txBody>
      </p:sp>
      <p:sp>
        <p:nvSpPr>
          <p:cNvPr id="62489" name="Oval 25"/>
          <p:cNvSpPr>
            <a:spLocks noChangeArrowheads="1"/>
          </p:cNvSpPr>
          <p:nvPr/>
        </p:nvSpPr>
        <p:spPr bwMode="auto">
          <a:xfrm>
            <a:off x="3883025" y="5213350"/>
            <a:ext cx="1162050" cy="1181100"/>
          </a:xfrm>
          <a:prstGeom prst="ellipse">
            <a:avLst/>
          </a:prstGeom>
          <a:solidFill>
            <a:srgbClr val="0099CC"/>
          </a:solidFill>
          <a:ln w="9525">
            <a:noFill/>
            <a:round/>
            <a:headEnd/>
            <a:tailEnd/>
          </a:ln>
          <a:effectLst/>
        </p:spPr>
        <p:txBody>
          <a:bodyPr wrap="none" anchor="ctr"/>
          <a:lstStyle/>
          <a:p>
            <a:pPr algn="ctr"/>
            <a:r>
              <a:rPr lang="pl-PL" sz="1200" b="1">
                <a:solidFill>
                  <a:schemeClr val="bg1"/>
                </a:solidFill>
              </a:rPr>
              <a:t>Eko-parki</a:t>
            </a:r>
            <a:br>
              <a:rPr lang="pl-PL" sz="1200" b="1">
                <a:solidFill>
                  <a:schemeClr val="bg1"/>
                </a:solidFill>
              </a:rPr>
            </a:br>
            <a:r>
              <a:rPr lang="pl-PL" sz="1200" b="1">
                <a:solidFill>
                  <a:schemeClr val="bg1"/>
                </a:solidFill>
              </a:rPr>
              <a:t>wsparcie</a:t>
            </a:r>
            <a:br>
              <a:rPr lang="pl-PL" sz="1200" b="1">
                <a:solidFill>
                  <a:schemeClr val="bg1"/>
                </a:solidFill>
              </a:rPr>
            </a:br>
            <a:r>
              <a:rPr lang="pl-PL" sz="1200" b="1">
                <a:solidFill>
                  <a:schemeClr val="bg1"/>
                </a:solidFill>
              </a:rPr>
              <a:t>MSP</a:t>
            </a:r>
            <a:endParaRPr lang="en-GB" sz="1200" b="1">
              <a:solidFill>
                <a:schemeClr val="bg1"/>
              </a:solidFill>
            </a:endParaRPr>
          </a:p>
        </p:txBody>
      </p:sp>
      <p:sp>
        <p:nvSpPr>
          <p:cNvPr id="62490" name="Oval 26"/>
          <p:cNvSpPr>
            <a:spLocks noChangeArrowheads="1"/>
          </p:cNvSpPr>
          <p:nvPr/>
        </p:nvSpPr>
        <p:spPr bwMode="auto">
          <a:xfrm>
            <a:off x="5159375" y="1127125"/>
            <a:ext cx="1162050" cy="1181100"/>
          </a:xfrm>
          <a:prstGeom prst="ellipse">
            <a:avLst/>
          </a:prstGeom>
          <a:solidFill>
            <a:srgbClr val="00A200"/>
          </a:solidFill>
          <a:ln w="9525">
            <a:noFill/>
            <a:round/>
            <a:headEnd/>
            <a:tailEnd/>
          </a:ln>
          <a:effectLst/>
        </p:spPr>
        <p:txBody>
          <a:bodyPr wrap="none" anchor="ctr"/>
          <a:lstStyle/>
          <a:p>
            <a:pPr algn="ctr"/>
            <a:r>
              <a:rPr lang="pl-PL" sz="1200" b="1">
                <a:solidFill>
                  <a:schemeClr val="bg1"/>
                </a:solidFill>
              </a:rPr>
              <a:t>Planowanie</a:t>
            </a:r>
            <a:endParaRPr lang="en-GB" sz="1200" b="1">
              <a:solidFill>
                <a:schemeClr val="bg1"/>
              </a:solidFill>
            </a:endParaRPr>
          </a:p>
        </p:txBody>
      </p:sp>
      <p:sp>
        <p:nvSpPr>
          <p:cNvPr id="62491" name="Oval 27"/>
          <p:cNvSpPr>
            <a:spLocks noChangeArrowheads="1"/>
          </p:cNvSpPr>
          <p:nvPr/>
        </p:nvSpPr>
        <p:spPr bwMode="auto">
          <a:xfrm>
            <a:off x="6426200" y="1565275"/>
            <a:ext cx="1162050" cy="1181100"/>
          </a:xfrm>
          <a:prstGeom prst="ellipse">
            <a:avLst/>
          </a:prstGeom>
          <a:solidFill>
            <a:srgbClr val="00A200"/>
          </a:solidFill>
          <a:ln w="9525">
            <a:noFill/>
            <a:round/>
            <a:headEnd/>
            <a:tailEnd/>
          </a:ln>
          <a:effectLst/>
        </p:spPr>
        <p:txBody>
          <a:bodyPr wrap="none" anchor="ctr"/>
          <a:lstStyle/>
          <a:p>
            <a:pPr algn="ctr"/>
            <a:r>
              <a:rPr lang="pl-PL" sz="1200" b="1">
                <a:solidFill>
                  <a:schemeClr val="bg1"/>
                </a:solidFill>
              </a:rPr>
              <a:t>Zielone </a:t>
            </a:r>
            <a:br>
              <a:rPr lang="pl-PL" sz="1200" b="1">
                <a:solidFill>
                  <a:schemeClr val="bg1"/>
                </a:solidFill>
              </a:rPr>
            </a:br>
            <a:r>
              <a:rPr lang="pl-PL" sz="1200" b="1">
                <a:solidFill>
                  <a:schemeClr val="bg1"/>
                </a:solidFill>
              </a:rPr>
              <a:t>zamówienia</a:t>
            </a:r>
            <a:br>
              <a:rPr lang="pl-PL" sz="1200" b="1">
                <a:solidFill>
                  <a:schemeClr val="bg1"/>
                </a:solidFill>
              </a:rPr>
            </a:br>
            <a:r>
              <a:rPr lang="pl-PL" sz="1200" b="1">
                <a:solidFill>
                  <a:schemeClr val="bg1"/>
                </a:solidFill>
              </a:rPr>
              <a:t>publiczne</a:t>
            </a:r>
            <a:endParaRPr lang="en-GB" sz="1200" b="1">
              <a:solidFill>
                <a:schemeClr val="bg1"/>
              </a:solidFill>
            </a:endParaRPr>
          </a:p>
        </p:txBody>
      </p:sp>
      <p:sp>
        <p:nvSpPr>
          <p:cNvPr id="62492" name="Oval 28"/>
          <p:cNvSpPr>
            <a:spLocks noChangeArrowheads="1"/>
          </p:cNvSpPr>
          <p:nvPr/>
        </p:nvSpPr>
        <p:spPr bwMode="auto">
          <a:xfrm>
            <a:off x="7226300" y="2660650"/>
            <a:ext cx="1162050" cy="1238250"/>
          </a:xfrm>
          <a:prstGeom prst="ellipse">
            <a:avLst/>
          </a:prstGeom>
          <a:solidFill>
            <a:srgbClr val="00A200"/>
          </a:solidFill>
          <a:ln w="9525">
            <a:noFill/>
            <a:round/>
            <a:headEnd/>
            <a:tailEnd/>
          </a:ln>
          <a:effectLst/>
        </p:spPr>
        <p:txBody>
          <a:bodyPr wrap="none" anchor="ctr"/>
          <a:lstStyle/>
          <a:p>
            <a:pPr algn="ctr"/>
            <a:r>
              <a:rPr lang="pl-PL" sz="1200" b="1">
                <a:solidFill>
                  <a:schemeClr val="bg1"/>
                </a:solidFill>
              </a:rPr>
              <a:t>Zmiana</a:t>
            </a:r>
            <a:br>
              <a:rPr lang="pl-PL" sz="1200" b="1">
                <a:solidFill>
                  <a:schemeClr val="bg1"/>
                </a:solidFill>
              </a:rPr>
            </a:br>
            <a:r>
              <a:rPr lang="pl-PL" sz="1200" b="1">
                <a:solidFill>
                  <a:schemeClr val="bg1"/>
                </a:solidFill>
              </a:rPr>
              <a:t>zachowania</a:t>
            </a:r>
            <a:endParaRPr lang="en-GB" sz="1200" b="1">
              <a:solidFill>
                <a:schemeClr val="bg1"/>
              </a:solidFill>
            </a:endParaRPr>
          </a:p>
        </p:txBody>
      </p:sp>
      <p:sp>
        <p:nvSpPr>
          <p:cNvPr id="62493" name="Oval 29"/>
          <p:cNvSpPr>
            <a:spLocks noChangeArrowheads="1"/>
          </p:cNvSpPr>
          <p:nvPr/>
        </p:nvSpPr>
        <p:spPr bwMode="auto">
          <a:xfrm>
            <a:off x="6454775" y="5251450"/>
            <a:ext cx="1162050" cy="1181100"/>
          </a:xfrm>
          <a:prstGeom prst="ellipse">
            <a:avLst/>
          </a:prstGeom>
          <a:solidFill>
            <a:srgbClr val="D67F00"/>
          </a:solidFill>
          <a:ln w="9525">
            <a:noFill/>
            <a:round/>
            <a:headEnd/>
            <a:tailEnd/>
          </a:ln>
          <a:effectLst/>
        </p:spPr>
        <p:txBody>
          <a:bodyPr wrap="none" anchor="ctr"/>
          <a:lstStyle/>
          <a:p>
            <a:pPr algn="ctr"/>
            <a:r>
              <a:rPr lang="pl-PL" sz="1200" b="1"/>
              <a:t>Selektywna </a:t>
            </a:r>
            <a:br>
              <a:rPr lang="pl-PL" sz="1200" b="1"/>
            </a:br>
            <a:r>
              <a:rPr lang="pl-PL" sz="1200" b="1"/>
              <a:t>zbiórka</a:t>
            </a:r>
            <a:br>
              <a:rPr lang="pl-PL" sz="1200" b="1"/>
            </a:br>
            <a:r>
              <a:rPr lang="pl-PL" sz="1200" b="1"/>
              <a:t>i recykling</a:t>
            </a:r>
            <a:endParaRPr lang="en-GB" sz="1200" b="1"/>
          </a:p>
        </p:txBody>
      </p:sp>
      <p:sp>
        <p:nvSpPr>
          <p:cNvPr id="62494" name="Oval 30"/>
          <p:cNvSpPr>
            <a:spLocks noChangeArrowheads="1"/>
          </p:cNvSpPr>
          <p:nvPr/>
        </p:nvSpPr>
        <p:spPr bwMode="auto">
          <a:xfrm>
            <a:off x="5159375" y="5648325"/>
            <a:ext cx="1162050" cy="1162050"/>
          </a:xfrm>
          <a:prstGeom prst="ellipse">
            <a:avLst/>
          </a:prstGeom>
          <a:solidFill>
            <a:srgbClr val="7F417B"/>
          </a:solidFill>
          <a:ln w="9525">
            <a:noFill/>
            <a:round/>
            <a:headEnd/>
            <a:tailEnd/>
          </a:ln>
          <a:effectLst/>
        </p:spPr>
        <p:txBody>
          <a:bodyPr wrap="none" anchor="ctr"/>
          <a:lstStyle/>
          <a:p>
            <a:pPr algn="ctr"/>
            <a:r>
              <a:rPr lang="pl-PL" sz="1200" b="1">
                <a:solidFill>
                  <a:schemeClr val="bg1"/>
                </a:solidFill>
              </a:rPr>
              <a:t>Monitoring</a:t>
            </a:r>
            <a:endParaRPr lang="en-GB" sz="1200" b="1">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p:cNvPicPr>
            <a:picLocks noChangeAspect="1" noChangeArrowheads="1"/>
          </p:cNvPicPr>
          <p:nvPr/>
        </p:nvPicPr>
        <p:blipFill>
          <a:blip r:embed="rId3"/>
          <a:srcRect l="41154" r="41258" b="76550"/>
          <a:stretch>
            <a:fillRect/>
          </a:stretch>
        </p:blipFill>
        <p:spPr bwMode="auto">
          <a:xfrm>
            <a:off x="10925175" y="1125538"/>
            <a:ext cx="1257300" cy="1231900"/>
          </a:xfrm>
          <a:prstGeom prst="rect">
            <a:avLst/>
          </a:prstGeom>
          <a:noFill/>
          <a:ln w="9525">
            <a:noFill/>
            <a:miter lim="800000"/>
            <a:headEnd/>
            <a:tailEnd/>
          </a:ln>
        </p:spPr>
      </p:pic>
      <p:sp>
        <p:nvSpPr>
          <p:cNvPr id="43" name="TextBox 42"/>
          <p:cNvSpPr txBox="1"/>
          <p:nvPr/>
        </p:nvSpPr>
        <p:spPr>
          <a:xfrm rot="10475217" flipH="1" flipV="1">
            <a:off x="6081588" y="2681283"/>
            <a:ext cx="998347" cy="1214499"/>
          </a:xfrm>
          <a:prstGeom prst="rect">
            <a:avLst/>
          </a:prstGeom>
          <a:noFill/>
        </p:spPr>
        <p:txBody>
          <a:bodyPr spcFirstLastPara="1">
            <a:prstTxWarp prst="textCircle">
              <a:avLst/>
            </a:prstTxWarp>
            <a:spAutoFit/>
          </a:bodyPr>
          <a:lstStyle/>
          <a:p>
            <a:pPr algn="ctr" fontAlgn="auto">
              <a:spcBef>
                <a:spcPts val="0"/>
              </a:spcBef>
              <a:spcAft>
                <a:spcPts val="0"/>
              </a:spcAft>
              <a:defRPr/>
            </a:pPr>
            <a:r>
              <a:rPr lang="fr-BE" sz="1600" kern="0" dirty="0">
                <a:solidFill>
                  <a:srgbClr val="FFFFFF"/>
                </a:solidFill>
                <a:latin typeface="Arial" panose="020B0604020202020204" pitchFamily="34" charset="0"/>
                <a:cs typeface="Arial" panose="020B0604020202020204" pitchFamily="34" charset="0"/>
              </a:rPr>
              <a:t>Production</a:t>
            </a:r>
          </a:p>
        </p:txBody>
      </p:sp>
      <p:sp>
        <p:nvSpPr>
          <p:cNvPr id="64515" name="TextBox 48"/>
          <p:cNvSpPr txBox="1">
            <a:spLocks noChangeArrowheads="1"/>
          </p:cNvSpPr>
          <p:nvPr/>
        </p:nvSpPr>
        <p:spPr bwMode="auto">
          <a:xfrm>
            <a:off x="8713788" y="320675"/>
            <a:ext cx="2078037" cy="307975"/>
          </a:xfrm>
          <a:prstGeom prst="rect">
            <a:avLst/>
          </a:prstGeom>
          <a:noFill/>
          <a:ln w="9525">
            <a:noFill/>
            <a:miter lim="800000"/>
            <a:headEnd/>
            <a:tailEnd/>
          </a:ln>
        </p:spPr>
        <p:txBody>
          <a:bodyPr>
            <a:spAutoFit/>
          </a:bodyPr>
          <a:lstStyle/>
          <a:p>
            <a:pPr algn="ctr" eaLnBrk="0" hangingPunct="0"/>
            <a:r>
              <a:rPr lang="fr-BE" sz="1400" b="1">
                <a:solidFill>
                  <a:srgbClr val="FFFFFF"/>
                </a:solidFill>
                <a:latin typeface="Calibri" pitchFamily="34" charset="0"/>
              </a:rPr>
              <a:t>Circular economy </a:t>
            </a:r>
          </a:p>
        </p:txBody>
      </p:sp>
      <p:pic>
        <p:nvPicPr>
          <p:cNvPr id="64516" name="Picture 57"/>
          <p:cNvPicPr>
            <a:picLocks noChangeAspect="1"/>
          </p:cNvPicPr>
          <p:nvPr/>
        </p:nvPicPr>
        <p:blipFill>
          <a:blip r:embed="rId4"/>
          <a:srcRect l="28683" t="28525" r="30414" b="28609"/>
          <a:stretch>
            <a:fillRect/>
          </a:stretch>
        </p:blipFill>
        <p:spPr bwMode="auto">
          <a:xfrm>
            <a:off x="11180763" y="5776913"/>
            <a:ext cx="1011237" cy="1081087"/>
          </a:xfrm>
          <a:prstGeom prst="rect">
            <a:avLst/>
          </a:prstGeom>
          <a:noFill/>
          <a:ln w="9525">
            <a:noFill/>
            <a:miter lim="800000"/>
            <a:headEnd/>
            <a:tailEnd/>
          </a:ln>
        </p:spPr>
      </p:pic>
      <p:sp>
        <p:nvSpPr>
          <p:cNvPr id="2" name="TextBox 1"/>
          <p:cNvSpPr txBox="1"/>
          <p:nvPr/>
        </p:nvSpPr>
        <p:spPr>
          <a:xfrm>
            <a:off x="485775" y="1741488"/>
            <a:ext cx="9236075" cy="4757737"/>
          </a:xfrm>
          <a:prstGeom prst="rect">
            <a:avLst/>
          </a:prstGeom>
          <a:noFill/>
        </p:spPr>
        <p:txBody>
          <a:bodyPr>
            <a:spAutoFit/>
          </a:bodyPr>
          <a:lstStyle/>
          <a:p>
            <a:r>
              <a:rPr lang="pl-PL" altLang="fr-FR" sz="3200" b="1">
                <a:solidFill>
                  <a:srgbClr val="404040"/>
                </a:solidFill>
                <a:latin typeface="Calibri" pitchFamily="34" charset="0"/>
              </a:rPr>
              <a:t>Przewodnik ACR+ po planowaniu </a:t>
            </a:r>
            <a:br>
              <a:rPr lang="pl-PL" altLang="fr-FR" sz="3200" b="1">
                <a:solidFill>
                  <a:srgbClr val="404040"/>
                </a:solidFill>
                <a:latin typeface="Calibri" pitchFamily="34" charset="0"/>
              </a:rPr>
            </a:br>
            <a:r>
              <a:rPr lang="pl-PL" altLang="fr-FR" sz="3200" b="1">
                <a:solidFill>
                  <a:srgbClr val="404040"/>
                </a:solidFill>
                <a:latin typeface="Calibri" pitchFamily="34" charset="0"/>
              </a:rPr>
              <a:t>gospodarki o obiegu zamkniętym (CE)</a:t>
            </a:r>
            <a:endParaRPr lang="pl-PL" sz="3200" b="1">
              <a:solidFill>
                <a:srgbClr val="404040"/>
              </a:solidFill>
              <a:latin typeface="Calibri" pitchFamily="34" charset="0"/>
            </a:endParaRPr>
          </a:p>
          <a:p>
            <a:pPr>
              <a:buFontTx/>
              <a:buChar char="-"/>
            </a:pPr>
            <a:r>
              <a:rPr lang="pl-PL" sz="2800">
                <a:solidFill>
                  <a:srgbClr val="404040"/>
                </a:solidFill>
                <a:latin typeface="Calibri" pitchFamily="34" charset="0"/>
              </a:rPr>
              <a:t>Objaśnienie CE</a:t>
            </a:r>
          </a:p>
          <a:p>
            <a:pPr marL="742950" lvl="1" indent="-285750">
              <a:buFontTx/>
              <a:buChar char="-"/>
            </a:pPr>
            <a:r>
              <a:rPr lang="pl-PL" sz="2800">
                <a:solidFill>
                  <a:srgbClr val="404040"/>
                </a:solidFill>
                <a:latin typeface="Calibri" pitchFamily="34" charset="0"/>
              </a:rPr>
              <a:t>Podstawowe pojęcia i cele</a:t>
            </a:r>
          </a:p>
          <a:p>
            <a:pPr marL="742950" lvl="1" indent="-285750">
              <a:buFontTx/>
              <a:buChar char="-"/>
            </a:pPr>
            <a:r>
              <a:rPr lang="pl-PL" sz="2800">
                <a:solidFill>
                  <a:srgbClr val="404040"/>
                </a:solidFill>
                <a:latin typeface="Calibri" pitchFamily="34" charset="0"/>
              </a:rPr>
              <a:t>Główne zasady strategii CE</a:t>
            </a:r>
          </a:p>
          <a:p>
            <a:pPr marL="742950" lvl="1" indent="-285750">
              <a:buFontTx/>
              <a:buChar char="-"/>
            </a:pPr>
            <a:r>
              <a:rPr lang="pl-PL" sz="2800">
                <a:solidFill>
                  <a:srgbClr val="404040"/>
                </a:solidFill>
                <a:latin typeface="Calibri" pitchFamily="34" charset="0"/>
              </a:rPr>
              <a:t>Główne obszary interwencji</a:t>
            </a:r>
          </a:p>
          <a:p>
            <a:endParaRPr lang="pl-PL">
              <a:solidFill>
                <a:srgbClr val="404040"/>
              </a:solidFill>
              <a:latin typeface="Calibri" pitchFamily="34" charset="0"/>
            </a:endParaRPr>
          </a:p>
          <a:p>
            <a:pPr>
              <a:buFontTx/>
              <a:buChar char="-"/>
            </a:pPr>
            <a:r>
              <a:rPr lang="pl-PL" sz="2800">
                <a:solidFill>
                  <a:srgbClr val="404040"/>
                </a:solidFill>
                <a:latin typeface="Calibri" pitchFamily="34" charset="0"/>
              </a:rPr>
              <a:t>CE w praktyce</a:t>
            </a:r>
          </a:p>
          <a:p>
            <a:pPr marL="742950" lvl="1" indent="-285750">
              <a:buFontTx/>
              <a:buChar char="-"/>
            </a:pPr>
            <a:r>
              <a:rPr lang="pl-PL" sz="2800">
                <a:solidFill>
                  <a:srgbClr val="404040"/>
                </a:solidFill>
                <a:latin typeface="Calibri" pitchFamily="34" charset="0"/>
              </a:rPr>
              <a:t>Pierwsze kroki na drodze do CE</a:t>
            </a:r>
          </a:p>
          <a:p>
            <a:pPr marL="742950" lvl="1" indent="-285750">
              <a:buFontTx/>
              <a:buChar char="-"/>
            </a:pPr>
            <a:r>
              <a:rPr lang="pl-PL" sz="2800">
                <a:solidFill>
                  <a:srgbClr val="404040"/>
                </a:solidFill>
                <a:latin typeface="Calibri" pitchFamily="34" charset="0"/>
              </a:rPr>
              <a:t>Instrumenty, środki międzysektorowe i tematyczne</a:t>
            </a:r>
          </a:p>
          <a:p>
            <a:pPr marL="742950" lvl="1" indent="-285750">
              <a:buFontTx/>
              <a:buChar char="-"/>
            </a:pPr>
            <a:r>
              <a:rPr lang="pl-PL" sz="2800">
                <a:solidFill>
                  <a:srgbClr val="404040"/>
                </a:solidFill>
                <a:latin typeface="Calibri" pitchFamily="34" charset="0"/>
              </a:rPr>
              <a:t>Mapa drogowa i monitoring</a:t>
            </a:r>
          </a:p>
        </p:txBody>
      </p:sp>
      <p:grpSp>
        <p:nvGrpSpPr>
          <p:cNvPr id="64518" name="Group 9"/>
          <p:cNvGrpSpPr>
            <a:grpSpLocks/>
          </p:cNvGrpSpPr>
          <p:nvPr/>
        </p:nvGrpSpPr>
        <p:grpSpPr bwMode="auto">
          <a:xfrm>
            <a:off x="-47625" y="188913"/>
            <a:ext cx="12239625" cy="1397000"/>
            <a:chOff x="-35496" y="188640"/>
            <a:chExt cx="9179498" cy="1397724"/>
          </a:xfrm>
        </p:grpSpPr>
        <p:sp>
          <p:nvSpPr>
            <p:cNvPr id="11" name="Rectangle 10"/>
            <p:cNvSpPr/>
            <p:nvPr/>
          </p:nvSpPr>
          <p:spPr>
            <a:xfrm rot="5400000">
              <a:off x="4504221" y="-3544210"/>
              <a:ext cx="100064"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64524" name="TextBox 11"/>
            <p:cNvSpPr txBox="1">
              <a:spLocks noChangeArrowheads="1"/>
            </p:cNvSpPr>
            <p:nvPr/>
          </p:nvSpPr>
          <p:spPr bwMode="auto">
            <a:xfrm>
              <a:off x="324064" y="188640"/>
              <a:ext cx="8496096" cy="762395"/>
            </a:xfrm>
            <a:prstGeom prst="rect">
              <a:avLst/>
            </a:prstGeom>
            <a:noFill/>
            <a:ln w="9525">
              <a:noFill/>
              <a:miter lim="800000"/>
              <a:headEnd/>
              <a:tailEnd/>
            </a:ln>
          </p:spPr>
          <p:txBody>
            <a:bodyPr>
              <a:spAutoFit/>
            </a:bodyPr>
            <a:lstStyle/>
            <a:p>
              <a:r>
                <a:rPr lang="pl-PL" sz="4400">
                  <a:solidFill>
                    <a:srgbClr val="003B93"/>
                  </a:solidFill>
                  <a:latin typeface="Calibri" pitchFamily="34" charset="0"/>
                </a:rPr>
                <a:t>Planowanie</a:t>
              </a:r>
              <a:endParaRPr lang="pl-PL" sz="4400">
                <a:solidFill>
                  <a:srgbClr val="003B93"/>
                </a:solidFill>
                <a:latin typeface="Arial Narrow" pitchFamily="34" charset="0"/>
              </a:endParaRPr>
            </a:p>
          </p:txBody>
        </p:sp>
        <p:sp>
          <p:nvSpPr>
            <p:cNvPr id="13" name="Isosceles Triangle 12"/>
            <p:cNvSpPr/>
            <p:nvPr/>
          </p:nvSpPr>
          <p:spPr>
            <a:xfrm rot="10800000">
              <a:off x="539562" y="1101925"/>
              <a:ext cx="970336" cy="484439"/>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grpSp>
      <p:pic>
        <p:nvPicPr>
          <p:cNvPr id="64519" name="Picture 2"/>
          <p:cNvPicPr>
            <a:picLocks noChangeAspect="1" noChangeArrowheads="1"/>
          </p:cNvPicPr>
          <p:nvPr/>
        </p:nvPicPr>
        <p:blipFill>
          <a:blip r:embed="rId5"/>
          <a:srcRect/>
          <a:stretch>
            <a:fillRect/>
          </a:stretch>
        </p:blipFill>
        <p:spPr bwMode="auto">
          <a:xfrm>
            <a:off x="9721850" y="2513013"/>
            <a:ext cx="2317750" cy="3263900"/>
          </a:xfrm>
          <a:prstGeom prst="rect">
            <a:avLst/>
          </a:prstGeom>
          <a:noFill/>
          <a:ln w="9525">
            <a:noFill/>
            <a:miter lim="800000"/>
            <a:headEnd/>
            <a:tailEnd/>
          </a:ln>
        </p:spPr>
      </p:pic>
      <p:sp>
        <p:nvSpPr>
          <p:cNvPr id="14" name="TextBox 13"/>
          <p:cNvSpPr txBox="1">
            <a:spLocks noChangeArrowheads="1"/>
          </p:cNvSpPr>
          <p:nvPr/>
        </p:nvSpPr>
        <p:spPr bwMode="auto">
          <a:xfrm>
            <a:off x="7034213" y="4638675"/>
            <a:ext cx="3890962" cy="519113"/>
          </a:xfrm>
          <a:prstGeom prst="rect">
            <a:avLst/>
          </a:prstGeom>
          <a:solidFill>
            <a:schemeClr val="accent2"/>
          </a:solidFill>
          <a:ln w="3175">
            <a:noFill/>
            <a:miter lim="800000"/>
            <a:headEnd/>
            <a:tailEnd/>
          </a:ln>
        </p:spPr>
        <p:txBody>
          <a:bodyPr>
            <a:spAutoFit/>
          </a:bodyPr>
          <a:lstStyle/>
          <a:p>
            <a:r>
              <a:rPr lang="pl-PL" sz="2800">
                <a:latin typeface="Calibri" pitchFamily="34" charset="0"/>
              </a:rPr>
              <a:t>Chcesz wiedzieć więcej</a:t>
            </a:r>
            <a:r>
              <a:rPr lang="en-GB" sz="2800">
                <a:latin typeface="Calibri" pitchFamily="34" charset="0"/>
              </a:rPr>
              <a:t>?</a:t>
            </a:r>
          </a:p>
        </p:txBody>
      </p:sp>
      <p:sp>
        <p:nvSpPr>
          <p:cNvPr id="15" name="Rectangle 14"/>
          <p:cNvSpPr/>
          <p:nvPr/>
        </p:nvSpPr>
        <p:spPr>
          <a:xfrm>
            <a:off x="8132763" y="6138863"/>
            <a:ext cx="3048000" cy="619125"/>
          </a:xfrm>
          <a:prstGeom prst="rect">
            <a:avLst/>
          </a:prstGeom>
        </p:spPr>
        <p:txBody>
          <a:bodyPr>
            <a:spAutoFit/>
          </a:bodyPr>
          <a:lstStyle/>
          <a:p>
            <a:pPr algn="r" fontAlgn="auto">
              <a:lnSpc>
                <a:spcPct val="107000"/>
              </a:lnSpc>
              <a:spcBef>
                <a:spcPts val="0"/>
              </a:spcBef>
              <a:spcAft>
                <a:spcPts val="0"/>
              </a:spcAft>
              <a:defRPr/>
            </a:pPr>
            <a:r>
              <a:rPr lang="en-GB" sz="1600" dirty="0">
                <a:solidFill>
                  <a:schemeClr val="tx1">
                    <a:lumMod val="75000"/>
                    <a:lumOff val="25000"/>
                  </a:schemeClr>
                </a:solidFill>
                <a:latin typeface="+mn-lt"/>
                <a:ea typeface="Times New Roman" panose="02020603050405020304" pitchFamily="18" charset="0"/>
                <a:cs typeface="Arial" panose="020B0604020202020204" pitchFamily="34" charset="0"/>
              </a:rPr>
              <a:t>Contact</a:t>
            </a:r>
            <a:r>
              <a:rPr lang="en-GB" sz="1600">
                <a:solidFill>
                  <a:schemeClr val="tx1">
                    <a:lumMod val="75000"/>
                    <a:lumOff val="25000"/>
                  </a:schemeClr>
                </a:solidFill>
                <a:latin typeface="+mn-lt"/>
                <a:ea typeface="Times New Roman" panose="02020603050405020304" pitchFamily="18" charset="0"/>
                <a:cs typeface="Arial" panose="020B0604020202020204" pitchFamily="34" charset="0"/>
              </a:rPr>
              <a:t>: </a:t>
            </a:r>
            <a:r>
              <a:rPr lang="en-GB" sz="1600" u="sng">
                <a:solidFill>
                  <a:schemeClr val="tx1">
                    <a:lumMod val="75000"/>
                    <a:lumOff val="25000"/>
                  </a:schemeClr>
                </a:solidFill>
                <a:latin typeface="+mn-lt"/>
                <a:ea typeface="Times New Roman" panose="02020603050405020304" pitchFamily="18" charset="0"/>
                <a:cs typeface="Arial" panose="020B0604020202020204" pitchFamily="34" charset="0"/>
              </a:rPr>
              <a:t>pmn@acrplus.org</a:t>
            </a:r>
            <a:r>
              <a:rPr lang="en-GB" sz="1600">
                <a:solidFill>
                  <a:schemeClr val="tx1">
                    <a:lumMod val="75000"/>
                    <a:lumOff val="25000"/>
                  </a:schemeClr>
                </a:solidFill>
                <a:latin typeface="+mn-lt"/>
                <a:ea typeface="Times New Roman" panose="02020603050405020304" pitchFamily="18" charset="0"/>
                <a:cs typeface="Arial" panose="020B0604020202020204" pitchFamily="34" charset="0"/>
              </a:rPr>
              <a:t> </a:t>
            </a:r>
            <a:endParaRPr lang="en-GB" sz="1600" dirty="0">
              <a:solidFill>
                <a:schemeClr val="tx1">
                  <a:lumMod val="75000"/>
                  <a:lumOff val="25000"/>
                </a:schemeClr>
              </a:solidFill>
              <a:latin typeface="+mn-lt"/>
              <a:ea typeface="Times New Roman" panose="02020603050405020304" pitchFamily="18" charset="0"/>
              <a:cs typeface="Arial" panose="020B0604020202020204" pitchFamily="34" charset="0"/>
            </a:endParaRPr>
          </a:p>
          <a:p>
            <a:pPr algn="r" fontAlgn="auto">
              <a:lnSpc>
                <a:spcPct val="107000"/>
              </a:lnSpc>
              <a:spcBef>
                <a:spcPts val="0"/>
              </a:spcBef>
              <a:spcAft>
                <a:spcPts val="0"/>
              </a:spcAft>
              <a:defRPr/>
            </a:pPr>
            <a:r>
              <a:rPr lang="en-GB" sz="1600">
                <a:solidFill>
                  <a:schemeClr val="tx1">
                    <a:lumMod val="75000"/>
                    <a:lumOff val="25000"/>
                  </a:schemeClr>
                </a:solidFill>
                <a:latin typeface="+mn-lt"/>
                <a:ea typeface="Times New Roman" panose="02020603050405020304" pitchFamily="18" charset="0"/>
                <a:cs typeface="Arial" panose="020B0604020202020204" pitchFamily="34" charset="0"/>
              </a:rPr>
              <a:t>Philippe Micheaux Naudet, </a:t>
            </a:r>
            <a:r>
              <a:rPr lang="en-GB" sz="1600" dirty="0">
                <a:solidFill>
                  <a:schemeClr val="tx1">
                    <a:lumMod val="75000"/>
                    <a:lumOff val="25000"/>
                  </a:schemeClr>
                </a:solidFill>
                <a:latin typeface="+mn-lt"/>
                <a:ea typeface="Times New Roman" panose="02020603050405020304" pitchFamily="18" charset="0"/>
                <a:cs typeface="Arial" panose="020B0604020202020204" pitchFamily="34" charset="0"/>
              </a:rPr>
              <a:t>ACR+</a:t>
            </a:r>
          </a:p>
        </p:txBody>
      </p:sp>
      <p:sp>
        <p:nvSpPr>
          <p:cNvPr id="64522" name="TextBox 17"/>
          <p:cNvSpPr txBox="1">
            <a:spLocks noChangeArrowheads="1"/>
          </p:cNvSpPr>
          <p:nvPr/>
        </p:nvSpPr>
        <p:spPr bwMode="auto">
          <a:xfrm>
            <a:off x="10418763" y="1155700"/>
            <a:ext cx="506412" cy="585788"/>
          </a:xfrm>
          <a:prstGeom prst="rect">
            <a:avLst/>
          </a:prstGeom>
          <a:noFill/>
          <a:ln w="9525">
            <a:noFill/>
            <a:miter lim="800000"/>
            <a:headEnd/>
            <a:tailEnd/>
          </a:ln>
        </p:spPr>
        <p:txBody>
          <a:bodyPr>
            <a:spAutoFit/>
          </a:bodyPr>
          <a:lstStyle/>
          <a:p>
            <a:r>
              <a:rPr lang="en-GB" sz="3200" b="1"/>
              <a:t>1</a:t>
            </a:r>
            <a:endParaRPr lang="fr-BE" sz="3200" b="1"/>
          </a:p>
        </p:txBody>
      </p:sp>
      <p:sp>
        <p:nvSpPr>
          <p:cNvPr id="64527" name="Oval 15"/>
          <p:cNvSpPr>
            <a:spLocks noChangeArrowheads="1"/>
          </p:cNvSpPr>
          <p:nvPr/>
        </p:nvSpPr>
        <p:spPr bwMode="auto">
          <a:xfrm>
            <a:off x="11042650" y="1133475"/>
            <a:ext cx="1009650" cy="1066800"/>
          </a:xfrm>
          <a:prstGeom prst="ellipse">
            <a:avLst/>
          </a:prstGeom>
          <a:solidFill>
            <a:srgbClr val="00A200"/>
          </a:solidFill>
          <a:ln w="9525">
            <a:noFill/>
            <a:round/>
            <a:headEnd/>
            <a:tailEnd/>
          </a:ln>
          <a:effectLst/>
        </p:spPr>
        <p:txBody>
          <a:bodyPr wrap="none" anchor="ctr"/>
          <a:lstStyle/>
          <a:p>
            <a:pPr algn="ctr"/>
            <a:r>
              <a:rPr lang="pl-PL" sz="1200" b="1">
                <a:solidFill>
                  <a:schemeClr val="bg1"/>
                </a:solidFill>
              </a:rPr>
              <a:t>Planowanie</a:t>
            </a:r>
            <a:endParaRPr lang="en-GB" sz="1200" b="1">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3"/>
          <a:srcRect/>
          <a:stretch>
            <a:fillRect/>
          </a:stretch>
        </p:blipFill>
        <p:spPr bwMode="auto">
          <a:xfrm>
            <a:off x="11077575" y="1095375"/>
            <a:ext cx="1114425" cy="1162050"/>
          </a:xfrm>
          <a:prstGeom prst="rect">
            <a:avLst/>
          </a:prstGeom>
          <a:noFill/>
          <a:ln w="9525">
            <a:noFill/>
            <a:miter lim="800000"/>
            <a:headEnd/>
            <a:tailEnd/>
          </a:ln>
        </p:spPr>
      </p:pic>
      <p:pic>
        <p:nvPicPr>
          <p:cNvPr id="66562" name="Picture 16"/>
          <p:cNvPicPr>
            <a:picLocks noChangeAspect="1"/>
          </p:cNvPicPr>
          <p:nvPr/>
        </p:nvPicPr>
        <p:blipFill>
          <a:blip r:embed="rId4"/>
          <a:srcRect l="28683" t="28525" r="30414" b="28609"/>
          <a:stretch>
            <a:fillRect/>
          </a:stretch>
        </p:blipFill>
        <p:spPr bwMode="auto">
          <a:xfrm>
            <a:off x="11180763" y="5776913"/>
            <a:ext cx="1011237" cy="1081087"/>
          </a:xfrm>
          <a:prstGeom prst="rect">
            <a:avLst/>
          </a:prstGeom>
          <a:noFill/>
          <a:ln w="9525">
            <a:noFill/>
            <a:miter lim="800000"/>
            <a:headEnd/>
            <a:tailEnd/>
          </a:ln>
        </p:spPr>
      </p:pic>
      <p:sp>
        <p:nvSpPr>
          <p:cNvPr id="2" name="TextBox 1"/>
          <p:cNvSpPr txBox="1"/>
          <p:nvPr/>
        </p:nvSpPr>
        <p:spPr>
          <a:xfrm>
            <a:off x="284163" y="1512888"/>
            <a:ext cx="9212262" cy="2714625"/>
          </a:xfrm>
          <a:prstGeom prst="rect">
            <a:avLst/>
          </a:prstGeom>
          <a:noFill/>
        </p:spPr>
        <p:txBody>
          <a:bodyPr>
            <a:spAutoFit/>
          </a:bodyPr>
          <a:lstStyle/>
          <a:p>
            <a:r>
              <a:rPr lang="pl-PL" sz="3200" b="1">
                <a:solidFill>
                  <a:srgbClr val="404040"/>
                </a:solidFill>
                <a:latin typeface="Calibri" pitchFamily="34" charset="0"/>
              </a:rPr>
              <a:t>Zamówienia publiczne</a:t>
            </a:r>
            <a:r>
              <a:rPr lang="en-GB" sz="3200" b="1">
                <a:solidFill>
                  <a:srgbClr val="404040"/>
                </a:solidFill>
                <a:latin typeface="Calibri" pitchFamily="34" charset="0"/>
              </a:rPr>
              <a:t> </a:t>
            </a:r>
            <a:r>
              <a:rPr lang="en-GB" sz="2400" b="1">
                <a:solidFill>
                  <a:srgbClr val="404040"/>
                </a:solidFill>
                <a:latin typeface="Calibri" pitchFamily="34" charset="0"/>
              </a:rPr>
              <a:t>(= 18% </a:t>
            </a:r>
            <a:r>
              <a:rPr lang="pl-PL" sz="2400" b="1">
                <a:solidFill>
                  <a:srgbClr val="404040"/>
                </a:solidFill>
                <a:latin typeface="Calibri" pitchFamily="34" charset="0"/>
              </a:rPr>
              <a:t>PKB UE</a:t>
            </a:r>
            <a:r>
              <a:rPr lang="en-GB" sz="2400" b="1">
                <a:solidFill>
                  <a:srgbClr val="404040"/>
                </a:solidFill>
                <a:latin typeface="Calibri" pitchFamily="34" charset="0"/>
              </a:rPr>
              <a:t>)</a:t>
            </a:r>
            <a:r>
              <a:rPr lang="en-GB" sz="2400">
                <a:solidFill>
                  <a:srgbClr val="404040"/>
                </a:solidFill>
                <a:latin typeface="Calibri" pitchFamily="34" charset="0"/>
              </a:rPr>
              <a:t>: </a:t>
            </a:r>
          </a:p>
          <a:p>
            <a:pPr>
              <a:buFontTx/>
              <a:buChar char="-"/>
            </a:pPr>
            <a:r>
              <a:rPr lang="pl-PL" sz="2800">
                <a:solidFill>
                  <a:srgbClr val="404040"/>
                </a:solidFill>
                <a:latin typeface="Calibri" pitchFamily="34" charset="0"/>
              </a:rPr>
              <a:t>Wzrost</a:t>
            </a:r>
            <a:r>
              <a:rPr lang="en-GB" sz="2800">
                <a:solidFill>
                  <a:srgbClr val="404040"/>
                </a:solidFill>
                <a:latin typeface="Calibri" pitchFamily="34" charset="0"/>
              </a:rPr>
              <a:t> </a:t>
            </a:r>
            <a:r>
              <a:rPr lang="pl-PL" sz="2800">
                <a:solidFill>
                  <a:srgbClr val="404040"/>
                </a:solidFill>
                <a:latin typeface="Calibri" pitchFamily="34" charset="0"/>
              </a:rPr>
              <a:t>zrównoważonego</a:t>
            </a:r>
            <a:r>
              <a:rPr lang="en-GB" sz="2800">
                <a:solidFill>
                  <a:srgbClr val="404040"/>
                </a:solidFill>
                <a:latin typeface="Calibri" pitchFamily="34" charset="0"/>
              </a:rPr>
              <a:t> </a:t>
            </a:r>
            <a:r>
              <a:rPr lang="pl-PL" sz="2800">
                <a:solidFill>
                  <a:srgbClr val="404040"/>
                </a:solidFill>
                <a:latin typeface="Calibri" pitchFamily="34" charset="0"/>
              </a:rPr>
              <a:t>rozwoju i eko-innowacyjności poprzez zamówienia publiczne</a:t>
            </a:r>
            <a:endParaRPr lang="en-GB" sz="2800">
              <a:solidFill>
                <a:srgbClr val="404040"/>
              </a:solidFill>
              <a:latin typeface="Calibri" pitchFamily="34" charset="0"/>
            </a:endParaRPr>
          </a:p>
          <a:p>
            <a:pPr>
              <a:buFontTx/>
              <a:buChar char="-"/>
            </a:pPr>
            <a:r>
              <a:rPr lang="pl-PL" sz="2800">
                <a:solidFill>
                  <a:srgbClr val="404040"/>
                </a:solidFill>
                <a:latin typeface="Calibri" pitchFamily="34" charset="0"/>
              </a:rPr>
              <a:t>Eko-innowacyjne i trwałe produkty, ponowne użycie</a:t>
            </a:r>
            <a:r>
              <a:rPr lang="en-GB" sz="2800">
                <a:solidFill>
                  <a:srgbClr val="404040"/>
                </a:solidFill>
                <a:latin typeface="Calibri" pitchFamily="34" charset="0"/>
              </a:rPr>
              <a:t>, </a:t>
            </a:r>
            <a:r>
              <a:rPr lang="pl-PL" sz="2800">
                <a:solidFill>
                  <a:srgbClr val="404040"/>
                </a:solidFill>
                <a:latin typeface="Calibri" pitchFamily="34" charset="0"/>
              </a:rPr>
              <a:t/>
            </a:r>
            <a:br>
              <a:rPr lang="pl-PL" sz="2800">
                <a:solidFill>
                  <a:srgbClr val="404040"/>
                </a:solidFill>
                <a:latin typeface="Calibri" pitchFamily="34" charset="0"/>
              </a:rPr>
            </a:br>
            <a:r>
              <a:rPr lang="pl-PL" sz="2800">
                <a:solidFill>
                  <a:srgbClr val="404040"/>
                </a:solidFill>
                <a:latin typeface="Calibri" pitchFamily="34" charset="0"/>
              </a:rPr>
              <a:t>usługi zamiast posiadania dóbr</a:t>
            </a:r>
            <a:endParaRPr lang="en-GB" sz="2800">
              <a:solidFill>
                <a:srgbClr val="404040"/>
              </a:solidFill>
              <a:latin typeface="Calibri" pitchFamily="34" charset="0"/>
            </a:endParaRPr>
          </a:p>
          <a:p>
            <a:pPr>
              <a:buFontTx/>
              <a:buChar char="-"/>
            </a:pPr>
            <a:r>
              <a:rPr lang="pl-PL" sz="2800">
                <a:solidFill>
                  <a:srgbClr val="404040"/>
                </a:solidFill>
                <a:latin typeface="Calibri" pitchFamily="34" charset="0"/>
              </a:rPr>
              <a:t>Rola wzorów</a:t>
            </a:r>
            <a:endParaRPr lang="en-GB" sz="2800">
              <a:solidFill>
                <a:srgbClr val="404040"/>
              </a:solidFill>
              <a:latin typeface="Calibri" pitchFamily="34" charset="0"/>
            </a:endParaRPr>
          </a:p>
        </p:txBody>
      </p:sp>
      <p:pic>
        <p:nvPicPr>
          <p:cNvPr id="3075" name="Picture 3"/>
          <p:cNvPicPr>
            <a:picLocks noChangeAspect="1" noChangeArrowheads="1"/>
          </p:cNvPicPr>
          <p:nvPr/>
        </p:nvPicPr>
        <p:blipFill>
          <a:blip r:embed="rId5"/>
          <a:srcRect/>
          <a:stretch>
            <a:fillRect/>
          </a:stretch>
        </p:blipFill>
        <p:spPr bwMode="auto">
          <a:xfrm>
            <a:off x="1797050" y="4251325"/>
            <a:ext cx="2954338" cy="2128838"/>
          </a:xfrm>
          <a:prstGeom prst="rect">
            <a:avLst/>
          </a:prstGeom>
          <a:noFill/>
          <a:ln w="9525">
            <a:noFill/>
            <a:miter lim="800000"/>
            <a:headEnd/>
            <a:tailEnd/>
          </a:ln>
        </p:spPr>
      </p:pic>
      <p:grpSp>
        <p:nvGrpSpPr>
          <p:cNvPr id="66565" name="Group 12"/>
          <p:cNvGrpSpPr>
            <a:grpSpLocks/>
          </p:cNvGrpSpPr>
          <p:nvPr/>
        </p:nvGrpSpPr>
        <p:grpSpPr bwMode="auto">
          <a:xfrm>
            <a:off x="-47625" y="995363"/>
            <a:ext cx="12239625" cy="590550"/>
            <a:chOff x="-35496" y="995843"/>
            <a:chExt cx="9179498" cy="590521"/>
          </a:xfrm>
        </p:grpSpPr>
        <p:sp>
          <p:nvSpPr>
            <p:cNvPr id="14" name="Rectangle 13"/>
            <p:cNvSpPr/>
            <p:nvPr/>
          </p:nvSpPr>
          <p:spPr>
            <a:xfrm rot="5400000">
              <a:off x="4504250" y="-3543903"/>
              <a:ext cx="100007"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15" name="Isosceles Triangle 14"/>
            <p:cNvSpPr/>
            <p:nvPr/>
          </p:nvSpPr>
          <p:spPr>
            <a:xfrm rot="10800000">
              <a:off x="539562" y="1102200"/>
              <a:ext cx="970336" cy="484164"/>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grpSp>
      <p:sp>
        <p:nvSpPr>
          <p:cNvPr id="66566" name="TextBox 15"/>
          <p:cNvSpPr txBox="1">
            <a:spLocks noChangeArrowheads="1"/>
          </p:cNvSpPr>
          <p:nvPr/>
        </p:nvSpPr>
        <p:spPr bwMode="auto">
          <a:xfrm>
            <a:off x="431800" y="188913"/>
            <a:ext cx="11328400" cy="762000"/>
          </a:xfrm>
          <a:prstGeom prst="rect">
            <a:avLst/>
          </a:prstGeom>
          <a:noFill/>
          <a:ln w="9525">
            <a:noFill/>
            <a:miter lim="800000"/>
            <a:headEnd/>
            <a:tailEnd/>
          </a:ln>
        </p:spPr>
        <p:txBody>
          <a:bodyPr>
            <a:spAutoFit/>
          </a:bodyPr>
          <a:lstStyle/>
          <a:p>
            <a:r>
              <a:rPr lang="pl-PL" sz="4400">
                <a:solidFill>
                  <a:srgbClr val="003B93"/>
                </a:solidFill>
                <a:latin typeface="Arial Narrow" pitchFamily="34" charset="0"/>
              </a:rPr>
              <a:t>Zielone zamówienia publiczne</a:t>
            </a:r>
            <a:endParaRPr lang="fr-BE" sz="4400">
              <a:solidFill>
                <a:srgbClr val="003B93"/>
              </a:solidFill>
              <a:latin typeface="Arial Narrow" pitchFamily="34" charset="0"/>
            </a:endParaRPr>
          </a:p>
        </p:txBody>
      </p:sp>
      <p:sp>
        <p:nvSpPr>
          <p:cNvPr id="66567" name="TextBox 17"/>
          <p:cNvSpPr txBox="1">
            <a:spLocks noChangeArrowheads="1"/>
          </p:cNvSpPr>
          <p:nvPr/>
        </p:nvSpPr>
        <p:spPr bwMode="auto">
          <a:xfrm>
            <a:off x="10572750" y="1220788"/>
            <a:ext cx="504825" cy="584200"/>
          </a:xfrm>
          <a:prstGeom prst="rect">
            <a:avLst/>
          </a:prstGeom>
          <a:noFill/>
          <a:ln w="9525">
            <a:noFill/>
            <a:miter lim="800000"/>
            <a:headEnd/>
            <a:tailEnd/>
          </a:ln>
        </p:spPr>
        <p:txBody>
          <a:bodyPr>
            <a:spAutoFit/>
          </a:bodyPr>
          <a:lstStyle/>
          <a:p>
            <a:r>
              <a:rPr lang="en-GB" sz="3200" b="1"/>
              <a:t>2</a:t>
            </a:r>
            <a:endParaRPr lang="fr-BE" sz="3200" b="1"/>
          </a:p>
        </p:txBody>
      </p:sp>
      <p:pic>
        <p:nvPicPr>
          <p:cNvPr id="4099" name="Picture 3"/>
          <p:cNvPicPr>
            <a:picLocks noChangeAspect="1" noChangeArrowheads="1"/>
          </p:cNvPicPr>
          <p:nvPr/>
        </p:nvPicPr>
        <p:blipFill>
          <a:blip r:embed="rId6"/>
          <a:srcRect/>
          <a:stretch>
            <a:fillRect/>
          </a:stretch>
        </p:blipFill>
        <p:spPr bwMode="auto">
          <a:xfrm>
            <a:off x="5626100" y="5032375"/>
            <a:ext cx="4256088" cy="1670050"/>
          </a:xfrm>
          <a:prstGeom prst="rect">
            <a:avLst/>
          </a:prstGeom>
          <a:noFill/>
          <a:ln w="9525">
            <a:noFill/>
            <a:miter lim="800000"/>
            <a:headEnd/>
            <a:tailEnd/>
          </a:ln>
        </p:spPr>
      </p:pic>
      <p:pic>
        <p:nvPicPr>
          <p:cNvPr id="4101" name="Picture 5"/>
          <p:cNvPicPr>
            <a:picLocks noChangeAspect="1" noChangeArrowheads="1"/>
          </p:cNvPicPr>
          <p:nvPr/>
        </p:nvPicPr>
        <p:blipFill>
          <a:blip r:embed="rId7"/>
          <a:srcRect/>
          <a:stretch>
            <a:fillRect/>
          </a:stretch>
        </p:blipFill>
        <p:spPr bwMode="auto">
          <a:xfrm>
            <a:off x="8907463" y="3046413"/>
            <a:ext cx="2852737" cy="1527175"/>
          </a:xfrm>
          <a:prstGeom prst="rect">
            <a:avLst/>
          </a:prstGeom>
          <a:noFill/>
          <a:ln w="9525">
            <a:noFill/>
            <a:miter lim="800000"/>
            <a:headEnd/>
            <a:tailEnd/>
          </a:ln>
        </p:spPr>
      </p:pic>
      <p:sp>
        <p:nvSpPr>
          <p:cNvPr id="66573" name="Oval 13"/>
          <p:cNvSpPr>
            <a:spLocks noChangeArrowheads="1"/>
          </p:cNvSpPr>
          <p:nvPr/>
        </p:nvSpPr>
        <p:spPr bwMode="auto">
          <a:xfrm>
            <a:off x="11029950" y="1143000"/>
            <a:ext cx="1162050" cy="1181100"/>
          </a:xfrm>
          <a:prstGeom prst="ellipse">
            <a:avLst/>
          </a:prstGeom>
          <a:solidFill>
            <a:srgbClr val="00A200"/>
          </a:solidFill>
          <a:ln w="9525">
            <a:noFill/>
            <a:round/>
            <a:headEnd/>
            <a:tailEnd/>
          </a:ln>
          <a:effectLst/>
        </p:spPr>
        <p:txBody>
          <a:bodyPr wrap="none" anchor="ctr"/>
          <a:lstStyle/>
          <a:p>
            <a:pPr algn="ctr"/>
            <a:r>
              <a:rPr lang="pl-PL" sz="1200" b="1">
                <a:solidFill>
                  <a:schemeClr val="bg1"/>
                </a:solidFill>
              </a:rPr>
              <a:t>Zielone </a:t>
            </a:r>
            <a:br>
              <a:rPr lang="pl-PL" sz="1200" b="1">
                <a:solidFill>
                  <a:schemeClr val="bg1"/>
                </a:solidFill>
              </a:rPr>
            </a:br>
            <a:r>
              <a:rPr lang="pl-PL" sz="1200" b="1">
                <a:solidFill>
                  <a:schemeClr val="bg1"/>
                </a:solidFill>
              </a:rPr>
              <a:t>zamówienia</a:t>
            </a:r>
            <a:br>
              <a:rPr lang="pl-PL" sz="1200" b="1">
                <a:solidFill>
                  <a:schemeClr val="bg1"/>
                </a:solidFill>
              </a:rPr>
            </a:br>
            <a:r>
              <a:rPr lang="pl-PL" sz="1200" b="1">
                <a:solidFill>
                  <a:schemeClr val="bg1"/>
                </a:solidFill>
              </a:rPr>
              <a:t>publiczne</a:t>
            </a:r>
            <a:endParaRPr lang="en-GB" sz="1200" b="1">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3"/>
          <a:srcRect/>
          <a:stretch>
            <a:fillRect/>
          </a:stretch>
        </p:blipFill>
        <p:spPr bwMode="auto">
          <a:xfrm>
            <a:off x="11068050" y="1101725"/>
            <a:ext cx="1123950" cy="1104900"/>
          </a:xfrm>
          <a:prstGeom prst="rect">
            <a:avLst/>
          </a:prstGeom>
          <a:noFill/>
          <a:ln w="9525">
            <a:noFill/>
            <a:miter lim="800000"/>
            <a:headEnd/>
            <a:tailEnd/>
          </a:ln>
        </p:spPr>
      </p:pic>
      <p:pic>
        <p:nvPicPr>
          <p:cNvPr id="68610" name="Picture 16"/>
          <p:cNvPicPr>
            <a:picLocks noChangeAspect="1"/>
          </p:cNvPicPr>
          <p:nvPr/>
        </p:nvPicPr>
        <p:blipFill>
          <a:blip r:embed="rId4"/>
          <a:srcRect l="28683" t="28525" r="30414" b="28609"/>
          <a:stretch>
            <a:fillRect/>
          </a:stretch>
        </p:blipFill>
        <p:spPr bwMode="auto">
          <a:xfrm>
            <a:off x="11180763" y="5776913"/>
            <a:ext cx="1011237" cy="1081087"/>
          </a:xfrm>
          <a:prstGeom prst="rect">
            <a:avLst/>
          </a:prstGeom>
          <a:noFill/>
          <a:ln w="9525">
            <a:noFill/>
            <a:miter lim="800000"/>
            <a:headEnd/>
            <a:tailEnd/>
          </a:ln>
        </p:spPr>
      </p:pic>
      <p:sp>
        <p:nvSpPr>
          <p:cNvPr id="2" name="TextBox 1"/>
          <p:cNvSpPr txBox="1"/>
          <p:nvPr/>
        </p:nvSpPr>
        <p:spPr>
          <a:xfrm flipH="1">
            <a:off x="733425" y="1465263"/>
            <a:ext cx="8616950" cy="2287587"/>
          </a:xfrm>
          <a:prstGeom prst="rect">
            <a:avLst/>
          </a:prstGeom>
          <a:noFill/>
        </p:spPr>
        <p:txBody>
          <a:bodyPr>
            <a:spAutoFit/>
          </a:bodyPr>
          <a:lstStyle/>
          <a:p>
            <a:r>
              <a:rPr lang="pl-PL" sz="3200" b="1">
                <a:solidFill>
                  <a:srgbClr val="404040"/>
                </a:solidFill>
                <a:latin typeface="Calibri" pitchFamily="34" charset="0"/>
              </a:rPr>
              <a:t>Odejście od składowania i spalania odpadów</a:t>
            </a:r>
            <a:r>
              <a:rPr lang="en-GB" sz="3200" b="1">
                <a:solidFill>
                  <a:srgbClr val="404040"/>
                </a:solidFill>
                <a:latin typeface="Calibri" pitchFamily="34" charset="0"/>
              </a:rPr>
              <a:t>:</a:t>
            </a:r>
          </a:p>
          <a:p>
            <a:pPr>
              <a:buFontTx/>
              <a:buChar char="-"/>
            </a:pPr>
            <a:r>
              <a:rPr lang="pl-PL" sz="2800">
                <a:solidFill>
                  <a:srgbClr val="404040"/>
                </a:solidFill>
                <a:latin typeface="Calibri" pitchFamily="34" charset="0"/>
              </a:rPr>
              <a:t>Podatek</a:t>
            </a:r>
            <a:r>
              <a:rPr lang="en-GB" sz="2800">
                <a:solidFill>
                  <a:srgbClr val="404040"/>
                </a:solidFill>
                <a:latin typeface="Calibri" pitchFamily="34" charset="0"/>
              </a:rPr>
              <a:t> </a:t>
            </a:r>
            <a:r>
              <a:rPr lang="pl-PL" sz="2800">
                <a:solidFill>
                  <a:srgbClr val="404040"/>
                </a:solidFill>
                <a:latin typeface="Calibri" pitchFamily="34" charset="0"/>
              </a:rPr>
              <a:t>lub</a:t>
            </a:r>
            <a:r>
              <a:rPr lang="en-GB" sz="2800">
                <a:solidFill>
                  <a:srgbClr val="404040"/>
                </a:solidFill>
                <a:latin typeface="Calibri" pitchFamily="34" charset="0"/>
              </a:rPr>
              <a:t> </a:t>
            </a:r>
            <a:r>
              <a:rPr lang="pl-PL" sz="2800">
                <a:solidFill>
                  <a:srgbClr val="404040"/>
                </a:solidFill>
                <a:latin typeface="Calibri" pitchFamily="34" charset="0"/>
              </a:rPr>
              <a:t>zakaz</a:t>
            </a:r>
            <a:r>
              <a:rPr lang="en-GB" sz="2800">
                <a:solidFill>
                  <a:srgbClr val="404040"/>
                </a:solidFill>
                <a:latin typeface="Calibri" pitchFamily="34" charset="0"/>
              </a:rPr>
              <a:t> </a:t>
            </a:r>
            <a:r>
              <a:rPr lang="pl-PL" sz="2800">
                <a:solidFill>
                  <a:srgbClr val="404040"/>
                </a:solidFill>
                <a:latin typeface="Calibri" pitchFamily="34" charset="0"/>
              </a:rPr>
              <a:t>składowania i spalania odpadów</a:t>
            </a:r>
            <a:endParaRPr lang="en-GB" sz="2800">
              <a:solidFill>
                <a:srgbClr val="404040"/>
              </a:solidFill>
              <a:latin typeface="Calibri" pitchFamily="34" charset="0"/>
            </a:endParaRPr>
          </a:p>
          <a:p>
            <a:pPr>
              <a:buFontTx/>
              <a:buChar char="-"/>
            </a:pPr>
            <a:r>
              <a:rPr lang="pl-PL" sz="2800">
                <a:solidFill>
                  <a:srgbClr val="404040"/>
                </a:solidFill>
                <a:latin typeface="Calibri" pitchFamily="34" charset="0"/>
              </a:rPr>
              <a:t>Ulgi podatkowe</a:t>
            </a:r>
            <a:r>
              <a:rPr lang="en-GB" sz="2800">
                <a:solidFill>
                  <a:srgbClr val="404040"/>
                </a:solidFill>
                <a:latin typeface="Calibri" pitchFamily="34" charset="0"/>
              </a:rPr>
              <a:t> </a:t>
            </a:r>
            <a:r>
              <a:rPr lang="pl-PL" sz="2800">
                <a:solidFill>
                  <a:srgbClr val="404040"/>
                </a:solidFill>
                <a:latin typeface="Calibri" pitchFamily="34" charset="0"/>
              </a:rPr>
              <a:t>dla infrastruktury selektywnej zbiórki </a:t>
            </a:r>
            <a:br>
              <a:rPr lang="pl-PL" sz="2800">
                <a:solidFill>
                  <a:srgbClr val="404040"/>
                </a:solidFill>
                <a:latin typeface="Calibri" pitchFamily="34" charset="0"/>
              </a:rPr>
            </a:br>
            <a:r>
              <a:rPr lang="pl-PL" sz="2800">
                <a:solidFill>
                  <a:srgbClr val="404040"/>
                </a:solidFill>
                <a:latin typeface="Calibri" pitchFamily="34" charset="0"/>
              </a:rPr>
              <a:t>i recyklingu</a:t>
            </a:r>
            <a:endParaRPr lang="en-GB" sz="2800">
              <a:solidFill>
                <a:srgbClr val="404040"/>
              </a:solidFill>
              <a:latin typeface="Calibri" pitchFamily="34" charset="0"/>
            </a:endParaRPr>
          </a:p>
          <a:p>
            <a:pPr>
              <a:buFontTx/>
              <a:buChar char="-"/>
            </a:pPr>
            <a:r>
              <a:rPr lang="pl-PL" sz="2800">
                <a:solidFill>
                  <a:srgbClr val="404040"/>
                </a:solidFill>
                <a:latin typeface="Calibri" pitchFamily="34" charset="0"/>
              </a:rPr>
              <a:t>Kampanie podnoszące świadomość społeczeństwa</a:t>
            </a:r>
            <a:endParaRPr lang="en-GB" sz="2800">
              <a:solidFill>
                <a:srgbClr val="404040"/>
              </a:solidFill>
              <a:latin typeface="Calibri" pitchFamily="34" charset="0"/>
            </a:endParaRPr>
          </a:p>
        </p:txBody>
      </p:sp>
      <p:grpSp>
        <p:nvGrpSpPr>
          <p:cNvPr id="68612" name="Group 11"/>
          <p:cNvGrpSpPr>
            <a:grpSpLocks/>
          </p:cNvGrpSpPr>
          <p:nvPr/>
        </p:nvGrpSpPr>
        <p:grpSpPr bwMode="auto">
          <a:xfrm>
            <a:off x="-47625" y="995363"/>
            <a:ext cx="12239625" cy="590550"/>
            <a:chOff x="-35496" y="995843"/>
            <a:chExt cx="9179498" cy="590521"/>
          </a:xfrm>
        </p:grpSpPr>
        <p:sp>
          <p:nvSpPr>
            <p:cNvPr id="13" name="Rectangle 12"/>
            <p:cNvSpPr/>
            <p:nvPr/>
          </p:nvSpPr>
          <p:spPr>
            <a:xfrm rot="5400000">
              <a:off x="4504250" y="-3543903"/>
              <a:ext cx="100007"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14" name="Isosceles Triangle 13"/>
            <p:cNvSpPr/>
            <p:nvPr/>
          </p:nvSpPr>
          <p:spPr>
            <a:xfrm rot="10800000">
              <a:off x="539562" y="1102200"/>
              <a:ext cx="970336" cy="484164"/>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grpSp>
      <p:sp>
        <p:nvSpPr>
          <p:cNvPr id="68613" name="TextBox 14"/>
          <p:cNvSpPr txBox="1">
            <a:spLocks noChangeArrowheads="1"/>
          </p:cNvSpPr>
          <p:nvPr/>
        </p:nvSpPr>
        <p:spPr bwMode="auto">
          <a:xfrm>
            <a:off x="431800" y="188913"/>
            <a:ext cx="11328400" cy="762000"/>
          </a:xfrm>
          <a:prstGeom prst="rect">
            <a:avLst/>
          </a:prstGeom>
          <a:noFill/>
          <a:ln w="9525">
            <a:noFill/>
            <a:miter lim="800000"/>
            <a:headEnd/>
            <a:tailEnd/>
          </a:ln>
        </p:spPr>
        <p:txBody>
          <a:bodyPr>
            <a:spAutoFit/>
          </a:bodyPr>
          <a:lstStyle/>
          <a:p>
            <a:r>
              <a:rPr lang="pl-PL" sz="4400">
                <a:solidFill>
                  <a:srgbClr val="003B93"/>
                </a:solidFill>
                <a:latin typeface="Arial Narrow" pitchFamily="34" charset="0"/>
              </a:rPr>
              <a:t>Lokalne/regionalne podatki</a:t>
            </a:r>
          </a:p>
        </p:txBody>
      </p:sp>
      <p:sp>
        <p:nvSpPr>
          <p:cNvPr id="68614" name="TextBox 17"/>
          <p:cNvSpPr txBox="1">
            <a:spLocks noChangeArrowheads="1"/>
          </p:cNvSpPr>
          <p:nvPr/>
        </p:nvSpPr>
        <p:spPr bwMode="auto">
          <a:xfrm>
            <a:off x="10563225" y="1173163"/>
            <a:ext cx="504825" cy="585787"/>
          </a:xfrm>
          <a:prstGeom prst="rect">
            <a:avLst/>
          </a:prstGeom>
          <a:noFill/>
          <a:ln w="9525">
            <a:noFill/>
            <a:miter lim="800000"/>
            <a:headEnd/>
            <a:tailEnd/>
          </a:ln>
        </p:spPr>
        <p:txBody>
          <a:bodyPr>
            <a:spAutoFit/>
          </a:bodyPr>
          <a:lstStyle/>
          <a:p>
            <a:r>
              <a:rPr lang="en-GB" sz="3200" b="1"/>
              <a:t>3</a:t>
            </a:r>
            <a:endParaRPr lang="fr-BE" sz="3200" b="1"/>
          </a:p>
        </p:txBody>
      </p:sp>
      <p:sp>
        <p:nvSpPr>
          <p:cNvPr id="68618" name="Oval 10"/>
          <p:cNvSpPr>
            <a:spLocks noChangeArrowheads="1"/>
          </p:cNvSpPr>
          <p:nvPr/>
        </p:nvSpPr>
        <p:spPr bwMode="auto">
          <a:xfrm>
            <a:off x="11029950" y="1155700"/>
            <a:ext cx="1162050" cy="1181100"/>
          </a:xfrm>
          <a:prstGeom prst="ellipse">
            <a:avLst/>
          </a:prstGeom>
          <a:solidFill>
            <a:srgbClr val="0099CC"/>
          </a:solidFill>
          <a:ln w="9525">
            <a:noFill/>
            <a:round/>
            <a:headEnd/>
            <a:tailEnd/>
          </a:ln>
          <a:effectLst/>
        </p:spPr>
        <p:txBody>
          <a:bodyPr wrap="none" anchor="ctr"/>
          <a:lstStyle/>
          <a:p>
            <a:pPr algn="ctr"/>
            <a:r>
              <a:rPr lang="pl-PL" sz="1200" b="1">
                <a:solidFill>
                  <a:schemeClr val="bg1"/>
                </a:solidFill>
              </a:rPr>
              <a:t>Podatki </a:t>
            </a:r>
            <a:br>
              <a:rPr lang="pl-PL" sz="1200" b="1">
                <a:solidFill>
                  <a:schemeClr val="bg1"/>
                </a:solidFill>
              </a:rPr>
            </a:br>
            <a:r>
              <a:rPr lang="pl-PL" sz="1200" b="1">
                <a:solidFill>
                  <a:schemeClr val="bg1"/>
                </a:solidFill>
              </a:rPr>
              <a:t>lokalne</a:t>
            </a:r>
            <a:endParaRPr lang="en-GB" sz="1200" b="1">
              <a:solidFill>
                <a:schemeClr val="bg1"/>
              </a:solidFill>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6"/>
          <p:cNvPicPr>
            <a:picLocks noChangeAspect="1"/>
          </p:cNvPicPr>
          <p:nvPr/>
        </p:nvPicPr>
        <p:blipFill>
          <a:blip r:embed="rId3"/>
          <a:srcRect l="28683" t="28525" r="30414" b="28609"/>
          <a:stretch>
            <a:fillRect/>
          </a:stretch>
        </p:blipFill>
        <p:spPr bwMode="auto">
          <a:xfrm>
            <a:off x="11180763" y="5776913"/>
            <a:ext cx="1011237" cy="1081087"/>
          </a:xfrm>
          <a:prstGeom prst="rect">
            <a:avLst/>
          </a:prstGeom>
          <a:noFill/>
          <a:ln w="9525">
            <a:noFill/>
            <a:miter lim="800000"/>
            <a:headEnd/>
            <a:tailEnd/>
          </a:ln>
        </p:spPr>
      </p:pic>
      <p:sp>
        <p:nvSpPr>
          <p:cNvPr id="2" name="TextBox 1"/>
          <p:cNvSpPr txBox="1"/>
          <p:nvPr/>
        </p:nvSpPr>
        <p:spPr>
          <a:xfrm flipH="1">
            <a:off x="720725" y="1624013"/>
            <a:ext cx="6030913" cy="2347912"/>
          </a:xfrm>
          <a:prstGeom prst="rect">
            <a:avLst/>
          </a:prstGeom>
          <a:noFill/>
        </p:spPr>
        <p:txBody>
          <a:bodyPr>
            <a:spAutoFit/>
          </a:bodyPr>
          <a:lstStyle/>
          <a:p>
            <a:r>
              <a:rPr lang="pl-PL" sz="3200" b="1">
                <a:solidFill>
                  <a:srgbClr val="404040"/>
                </a:solidFill>
                <a:latin typeface="Calibri" pitchFamily="34" charset="0"/>
              </a:rPr>
              <a:t>Subsydia i pomoc finansowa </a:t>
            </a:r>
            <a:br>
              <a:rPr lang="pl-PL" sz="3200" b="1">
                <a:solidFill>
                  <a:srgbClr val="404040"/>
                </a:solidFill>
                <a:latin typeface="Calibri" pitchFamily="34" charset="0"/>
              </a:rPr>
            </a:br>
            <a:r>
              <a:rPr lang="pl-PL" sz="3200" b="1">
                <a:solidFill>
                  <a:srgbClr val="404040"/>
                </a:solidFill>
                <a:latin typeface="Calibri" pitchFamily="34" charset="0"/>
              </a:rPr>
              <a:t>dla eko-parków i MSP</a:t>
            </a:r>
          </a:p>
          <a:p>
            <a:pPr>
              <a:buFontTx/>
              <a:buChar char="-"/>
            </a:pPr>
            <a:r>
              <a:rPr lang="pl-PL" sz="2800">
                <a:solidFill>
                  <a:srgbClr val="404040"/>
                </a:solidFill>
                <a:latin typeface="Calibri" pitchFamily="34" charset="0"/>
              </a:rPr>
              <a:t>Warsztaty naprawcze</a:t>
            </a:r>
          </a:p>
          <a:p>
            <a:pPr>
              <a:buFontTx/>
              <a:buChar char="-"/>
            </a:pPr>
            <a:r>
              <a:rPr lang="pl-PL" sz="2800">
                <a:solidFill>
                  <a:srgbClr val="404040"/>
                </a:solidFill>
                <a:latin typeface="Calibri" pitchFamily="34" charset="0"/>
              </a:rPr>
              <a:t>Centra ponownego użycia</a:t>
            </a:r>
          </a:p>
          <a:p>
            <a:pPr>
              <a:buFontTx/>
              <a:buChar char="-"/>
            </a:pPr>
            <a:r>
              <a:rPr lang="pl-PL" sz="2800">
                <a:solidFill>
                  <a:srgbClr val="404040"/>
                </a:solidFill>
                <a:latin typeface="Calibri" pitchFamily="34" charset="0"/>
              </a:rPr>
              <a:t>Centra recyklingu</a:t>
            </a:r>
          </a:p>
        </p:txBody>
      </p:sp>
      <p:sp>
        <p:nvSpPr>
          <p:cNvPr id="70659" name="TextBox 15"/>
          <p:cNvSpPr txBox="1">
            <a:spLocks noChangeArrowheads="1"/>
          </p:cNvSpPr>
          <p:nvPr/>
        </p:nvSpPr>
        <p:spPr bwMode="auto">
          <a:xfrm>
            <a:off x="9963150" y="1274763"/>
            <a:ext cx="504825" cy="585787"/>
          </a:xfrm>
          <a:prstGeom prst="rect">
            <a:avLst/>
          </a:prstGeom>
          <a:noFill/>
          <a:ln w="9525">
            <a:noFill/>
            <a:miter lim="800000"/>
            <a:headEnd/>
            <a:tailEnd/>
          </a:ln>
        </p:spPr>
        <p:txBody>
          <a:bodyPr>
            <a:spAutoFit/>
          </a:bodyPr>
          <a:lstStyle/>
          <a:p>
            <a:r>
              <a:rPr lang="en-GB" sz="3200" b="1"/>
              <a:t>4</a:t>
            </a:r>
            <a:endParaRPr lang="fr-BE" sz="3200" b="1"/>
          </a:p>
        </p:txBody>
      </p:sp>
      <p:grpSp>
        <p:nvGrpSpPr>
          <p:cNvPr id="70660" name="Group 18"/>
          <p:cNvGrpSpPr>
            <a:grpSpLocks/>
          </p:cNvGrpSpPr>
          <p:nvPr/>
        </p:nvGrpSpPr>
        <p:grpSpPr bwMode="auto">
          <a:xfrm>
            <a:off x="-47625" y="995363"/>
            <a:ext cx="12239625" cy="590550"/>
            <a:chOff x="-35496" y="995843"/>
            <a:chExt cx="9179498" cy="590521"/>
          </a:xfrm>
        </p:grpSpPr>
        <p:sp>
          <p:nvSpPr>
            <p:cNvPr id="20" name="Rectangle 19"/>
            <p:cNvSpPr/>
            <p:nvPr/>
          </p:nvSpPr>
          <p:spPr>
            <a:xfrm rot="5400000">
              <a:off x="4504250" y="-3543903"/>
              <a:ext cx="100007"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21" name="Isosceles Triangle 20"/>
            <p:cNvSpPr/>
            <p:nvPr/>
          </p:nvSpPr>
          <p:spPr>
            <a:xfrm rot="10800000">
              <a:off x="539562" y="1102200"/>
              <a:ext cx="970336" cy="484164"/>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grpSp>
      <p:sp>
        <p:nvSpPr>
          <p:cNvPr id="70661" name="TextBox 21"/>
          <p:cNvSpPr txBox="1">
            <a:spLocks noChangeArrowheads="1"/>
          </p:cNvSpPr>
          <p:nvPr/>
        </p:nvSpPr>
        <p:spPr bwMode="auto">
          <a:xfrm>
            <a:off x="431800" y="188913"/>
            <a:ext cx="11328400" cy="762000"/>
          </a:xfrm>
          <a:prstGeom prst="rect">
            <a:avLst/>
          </a:prstGeom>
          <a:noFill/>
          <a:ln w="9525">
            <a:noFill/>
            <a:miter lim="800000"/>
            <a:headEnd/>
            <a:tailEnd/>
          </a:ln>
        </p:spPr>
        <p:txBody>
          <a:bodyPr>
            <a:spAutoFit/>
          </a:bodyPr>
          <a:lstStyle/>
          <a:p>
            <a:r>
              <a:rPr lang="pl-PL" sz="4400">
                <a:solidFill>
                  <a:srgbClr val="003B93"/>
                </a:solidFill>
                <a:latin typeface="Arial Narrow" pitchFamily="34" charset="0"/>
              </a:rPr>
              <a:t>Subsydia i pomoc finansowa</a:t>
            </a:r>
          </a:p>
        </p:txBody>
      </p:sp>
      <p:pic>
        <p:nvPicPr>
          <p:cNvPr id="70662" name="Picture 3"/>
          <p:cNvPicPr>
            <a:picLocks noChangeAspect="1" noChangeArrowheads="1"/>
          </p:cNvPicPr>
          <p:nvPr/>
        </p:nvPicPr>
        <p:blipFill>
          <a:blip r:embed="rId4"/>
          <a:srcRect/>
          <a:stretch>
            <a:fillRect/>
          </a:stretch>
        </p:blipFill>
        <p:spPr bwMode="auto">
          <a:xfrm>
            <a:off x="10467975" y="1101725"/>
            <a:ext cx="1724025" cy="2095500"/>
          </a:xfrm>
          <a:prstGeom prst="rect">
            <a:avLst/>
          </a:prstGeom>
          <a:noFill/>
          <a:ln w="9525">
            <a:noFill/>
            <a:miter lim="800000"/>
            <a:headEnd/>
            <a:tailEnd/>
          </a:ln>
        </p:spPr>
      </p:pic>
      <p:pic>
        <p:nvPicPr>
          <p:cNvPr id="6149" name="Picture 5"/>
          <p:cNvPicPr>
            <a:picLocks noChangeAspect="1" noChangeArrowheads="1"/>
          </p:cNvPicPr>
          <p:nvPr/>
        </p:nvPicPr>
        <p:blipFill>
          <a:blip r:embed="rId5"/>
          <a:srcRect/>
          <a:stretch>
            <a:fillRect/>
          </a:stretch>
        </p:blipFill>
        <p:spPr bwMode="auto">
          <a:xfrm>
            <a:off x="1763713" y="4373563"/>
            <a:ext cx="3030537" cy="2008187"/>
          </a:xfrm>
          <a:prstGeom prst="rect">
            <a:avLst/>
          </a:prstGeom>
          <a:noFill/>
          <a:ln w="9525">
            <a:noFill/>
            <a:miter lim="800000"/>
            <a:headEnd/>
            <a:tailEnd/>
          </a:ln>
        </p:spPr>
      </p:pic>
      <p:pic>
        <p:nvPicPr>
          <p:cNvPr id="6150" name="Picture 6"/>
          <p:cNvPicPr>
            <a:picLocks noChangeAspect="1" noChangeArrowheads="1"/>
          </p:cNvPicPr>
          <p:nvPr/>
        </p:nvPicPr>
        <p:blipFill>
          <a:blip r:embed="rId6"/>
          <a:srcRect/>
          <a:stretch>
            <a:fillRect/>
          </a:stretch>
        </p:blipFill>
        <p:spPr bwMode="auto">
          <a:xfrm>
            <a:off x="7399338" y="3994150"/>
            <a:ext cx="3670300" cy="2505075"/>
          </a:xfrm>
          <a:prstGeom prst="rect">
            <a:avLst/>
          </a:prstGeom>
          <a:noFill/>
          <a:ln w="9525">
            <a:noFill/>
            <a:miter lim="800000"/>
            <a:headEnd/>
            <a:tailEnd/>
          </a:ln>
        </p:spPr>
      </p:pic>
      <p:pic>
        <p:nvPicPr>
          <p:cNvPr id="1026" name="Picture 2"/>
          <p:cNvPicPr>
            <a:picLocks noChangeAspect="1" noChangeArrowheads="1"/>
          </p:cNvPicPr>
          <p:nvPr/>
        </p:nvPicPr>
        <p:blipFill>
          <a:blip r:embed="rId7"/>
          <a:srcRect/>
          <a:stretch>
            <a:fillRect/>
          </a:stretch>
        </p:blipFill>
        <p:spPr bwMode="auto">
          <a:xfrm>
            <a:off x="6750050" y="2149475"/>
            <a:ext cx="2857500" cy="1171575"/>
          </a:xfrm>
          <a:prstGeom prst="rect">
            <a:avLst/>
          </a:prstGeom>
          <a:noFill/>
          <a:ln w="9525">
            <a:noFill/>
            <a:miter lim="800000"/>
            <a:headEnd/>
            <a:tailEnd/>
          </a:ln>
        </p:spPr>
      </p:pic>
      <p:pic>
        <p:nvPicPr>
          <p:cNvPr id="1027" name="Picture 3"/>
          <p:cNvPicPr>
            <a:picLocks noChangeAspect="1" noChangeArrowheads="1"/>
          </p:cNvPicPr>
          <p:nvPr/>
        </p:nvPicPr>
        <p:blipFill>
          <a:blip r:embed="rId8"/>
          <a:srcRect/>
          <a:stretch>
            <a:fillRect/>
          </a:stretch>
        </p:blipFill>
        <p:spPr bwMode="auto">
          <a:xfrm>
            <a:off x="4976813" y="2728913"/>
            <a:ext cx="1457325" cy="1644650"/>
          </a:xfrm>
          <a:prstGeom prst="rect">
            <a:avLst/>
          </a:prstGeom>
          <a:noFill/>
          <a:ln w="9525">
            <a:noFill/>
            <a:miter lim="800000"/>
            <a:headEnd/>
            <a:tailEnd/>
          </a:ln>
        </p:spPr>
      </p:pic>
      <p:sp>
        <p:nvSpPr>
          <p:cNvPr id="70670" name="Oval 14"/>
          <p:cNvSpPr>
            <a:spLocks noChangeArrowheads="1"/>
          </p:cNvSpPr>
          <p:nvPr/>
        </p:nvSpPr>
        <p:spPr bwMode="auto">
          <a:xfrm>
            <a:off x="10512425" y="1139825"/>
            <a:ext cx="981075" cy="1038225"/>
          </a:xfrm>
          <a:prstGeom prst="ellipse">
            <a:avLst/>
          </a:prstGeom>
          <a:solidFill>
            <a:srgbClr val="0099CC"/>
          </a:solidFill>
          <a:ln w="9525">
            <a:noFill/>
            <a:round/>
            <a:headEnd/>
            <a:tailEnd/>
          </a:ln>
          <a:effectLst/>
        </p:spPr>
        <p:txBody>
          <a:bodyPr wrap="none" anchor="ctr"/>
          <a:lstStyle/>
          <a:p>
            <a:pPr algn="ctr"/>
            <a:r>
              <a:rPr lang="pl-PL" sz="1200" b="1">
                <a:solidFill>
                  <a:schemeClr val="bg1"/>
                </a:solidFill>
              </a:rPr>
              <a:t>Subsydia</a:t>
            </a:r>
            <a:endParaRPr lang="en-GB" sz="1200" b="1">
              <a:solidFill>
                <a:schemeClr val="bg1"/>
              </a:solidFill>
            </a:endParaRPr>
          </a:p>
        </p:txBody>
      </p:sp>
      <p:sp>
        <p:nvSpPr>
          <p:cNvPr id="70671" name="Oval 15"/>
          <p:cNvSpPr>
            <a:spLocks noChangeArrowheads="1"/>
          </p:cNvSpPr>
          <p:nvPr/>
        </p:nvSpPr>
        <p:spPr bwMode="auto">
          <a:xfrm>
            <a:off x="11153775" y="2076450"/>
            <a:ext cx="1038225" cy="1085850"/>
          </a:xfrm>
          <a:prstGeom prst="ellipse">
            <a:avLst/>
          </a:prstGeom>
          <a:solidFill>
            <a:srgbClr val="0099CC"/>
          </a:solidFill>
          <a:ln w="9525">
            <a:noFill/>
            <a:round/>
            <a:headEnd/>
            <a:tailEnd/>
          </a:ln>
          <a:effectLst/>
        </p:spPr>
        <p:txBody>
          <a:bodyPr wrap="none" anchor="ctr"/>
          <a:lstStyle/>
          <a:p>
            <a:pPr algn="ctr"/>
            <a:r>
              <a:rPr lang="pl-PL" sz="1200" b="1">
                <a:solidFill>
                  <a:schemeClr val="bg1"/>
                </a:solidFill>
              </a:rPr>
              <a:t>Eko-parki</a:t>
            </a:r>
            <a:br>
              <a:rPr lang="pl-PL" sz="1200" b="1">
                <a:solidFill>
                  <a:schemeClr val="bg1"/>
                </a:solidFill>
              </a:rPr>
            </a:br>
            <a:r>
              <a:rPr lang="pl-PL" sz="1200" b="1">
                <a:solidFill>
                  <a:schemeClr val="bg1"/>
                </a:solidFill>
              </a:rPr>
              <a:t>wsparcie</a:t>
            </a:r>
            <a:br>
              <a:rPr lang="pl-PL" sz="1200" b="1">
                <a:solidFill>
                  <a:schemeClr val="bg1"/>
                </a:solidFill>
              </a:rPr>
            </a:br>
            <a:r>
              <a:rPr lang="pl-PL" sz="1200" b="1">
                <a:solidFill>
                  <a:schemeClr val="bg1"/>
                </a:solidFill>
              </a:rPr>
              <a:t>MSP</a:t>
            </a:r>
            <a:endParaRPr lang="en-GB" sz="1200" b="1">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3"/>
          <a:srcRect/>
          <a:stretch>
            <a:fillRect/>
          </a:stretch>
        </p:blipFill>
        <p:spPr bwMode="auto">
          <a:xfrm>
            <a:off x="11039475" y="1119188"/>
            <a:ext cx="1152525" cy="1257300"/>
          </a:xfrm>
          <a:prstGeom prst="rect">
            <a:avLst/>
          </a:prstGeom>
          <a:noFill/>
          <a:ln w="9525">
            <a:noFill/>
            <a:miter lim="800000"/>
            <a:headEnd/>
            <a:tailEnd/>
          </a:ln>
        </p:spPr>
      </p:pic>
      <p:pic>
        <p:nvPicPr>
          <p:cNvPr id="72706" name="Picture 16"/>
          <p:cNvPicPr>
            <a:picLocks noChangeAspect="1"/>
          </p:cNvPicPr>
          <p:nvPr/>
        </p:nvPicPr>
        <p:blipFill>
          <a:blip r:embed="rId4"/>
          <a:srcRect l="28683" t="28525" r="30414" b="28609"/>
          <a:stretch>
            <a:fillRect/>
          </a:stretch>
        </p:blipFill>
        <p:spPr bwMode="auto">
          <a:xfrm>
            <a:off x="11180763" y="5776913"/>
            <a:ext cx="1011237" cy="1081087"/>
          </a:xfrm>
          <a:prstGeom prst="rect">
            <a:avLst/>
          </a:prstGeom>
          <a:noFill/>
          <a:ln w="9525">
            <a:noFill/>
            <a:miter lim="800000"/>
            <a:headEnd/>
            <a:tailEnd/>
          </a:ln>
        </p:spPr>
      </p:pic>
      <p:grpSp>
        <p:nvGrpSpPr>
          <p:cNvPr id="72707" name="Group 12"/>
          <p:cNvGrpSpPr>
            <a:grpSpLocks/>
          </p:cNvGrpSpPr>
          <p:nvPr/>
        </p:nvGrpSpPr>
        <p:grpSpPr bwMode="auto">
          <a:xfrm>
            <a:off x="-47625" y="995363"/>
            <a:ext cx="12239625" cy="590550"/>
            <a:chOff x="-35496" y="995843"/>
            <a:chExt cx="9179498" cy="590521"/>
          </a:xfrm>
        </p:grpSpPr>
        <p:sp>
          <p:nvSpPr>
            <p:cNvPr id="14" name="Rectangle 13"/>
            <p:cNvSpPr/>
            <p:nvPr/>
          </p:nvSpPr>
          <p:spPr>
            <a:xfrm rot="5400000">
              <a:off x="4504250" y="-3543903"/>
              <a:ext cx="100007"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15" name="Isosceles Triangle 14"/>
            <p:cNvSpPr/>
            <p:nvPr/>
          </p:nvSpPr>
          <p:spPr>
            <a:xfrm rot="10800000">
              <a:off x="539562" y="1102200"/>
              <a:ext cx="970336" cy="484164"/>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grpSp>
      <p:sp>
        <p:nvSpPr>
          <p:cNvPr id="72708" name="TextBox 15"/>
          <p:cNvSpPr txBox="1">
            <a:spLocks noChangeArrowheads="1"/>
          </p:cNvSpPr>
          <p:nvPr/>
        </p:nvSpPr>
        <p:spPr bwMode="auto">
          <a:xfrm>
            <a:off x="431800" y="188913"/>
            <a:ext cx="11328400" cy="762000"/>
          </a:xfrm>
          <a:prstGeom prst="rect">
            <a:avLst/>
          </a:prstGeom>
          <a:noFill/>
          <a:ln w="9525">
            <a:noFill/>
            <a:miter lim="800000"/>
            <a:headEnd/>
            <a:tailEnd/>
          </a:ln>
        </p:spPr>
        <p:txBody>
          <a:bodyPr>
            <a:spAutoFit/>
          </a:bodyPr>
          <a:lstStyle/>
          <a:p>
            <a:r>
              <a:rPr lang="pl-PL" sz="4400">
                <a:solidFill>
                  <a:srgbClr val="003B93"/>
                </a:solidFill>
                <a:latin typeface="Arial Narrow" pitchFamily="34" charset="0"/>
              </a:rPr>
              <a:t>Podnoszenie świadomości społecznej</a:t>
            </a:r>
            <a:endParaRPr lang="fr-BE" sz="4400">
              <a:solidFill>
                <a:srgbClr val="003B93"/>
              </a:solidFill>
              <a:latin typeface="Arial Narrow" pitchFamily="34" charset="0"/>
            </a:endParaRPr>
          </a:p>
        </p:txBody>
      </p:sp>
      <p:sp>
        <p:nvSpPr>
          <p:cNvPr id="72709" name="TextBox 20"/>
          <p:cNvSpPr txBox="1">
            <a:spLocks noChangeArrowheads="1"/>
          </p:cNvSpPr>
          <p:nvPr/>
        </p:nvSpPr>
        <p:spPr bwMode="auto">
          <a:xfrm>
            <a:off x="10534650" y="1184275"/>
            <a:ext cx="504825" cy="584200"/>
          </a:xfrm>
          <a:prstGeom prst="rect">
            <a:avLst/>
          </a:prstGeom>
          <a:noFill/>
          <a:ln w="9525">
            <a:noFill/>
            <a:miter lim="800000"/>
            <a:headEnd/>
            <a:tailEnd/>
          </a:ln>
        </p:spPr>
        <p:txBody>
          <a:bodyPr>
            <a:spAutoFit/>
          </a:bodyPr>
          <a:lstStyle/>
          <a:p>
            <a:r>
              <a:rPr lang="en-GB" sz="3200" b="1"/>
              <a:t>5</a:t>
            </a:r>
            <a:endParaRPr lang="fr-BE" sz="3200" b="1"/>
          </a:p>
        </p:txBody>
      </p:sp>
      <p:pic>
        <p:nvPicPr>
          <p:cNvPr id="23" name="Picture 3"/>
          <p:cNvPicPr>
            <a:picLocks noChangeAspect="1"/>
          </p:cNvPicPr>
          <p:nvPr/>
        </p:nvPicPr>
        <p:blipFill>
          <a:blip r:embed="rId5"/>
          <a:srcRect/>
          <a:stretch>
            <a:fillRect/>
          </a:stretch>
        </p:blipFill>
        <p:spPr bwMode="auto">
          <a:xfrm>
            <a:off x="3581400" y="1866900"/>
            <a:ext cx="5441950" cy="2108200"/>
          </a:xfrm>
          <a:prstGeom prst="rect">
            <a:avLst/>
          </a:prstGeom>
          <a:noFill/>
          <a:ln w="9525">
            <a:noFill/>
            <a:miter lim="800000"/>
            <a:headEnd/>
            <a:tailEnd/>
          </a:ln>
        </p:spPr>
      </p:pic>
      <p:sp>
        <p:nvSpPr>
          <p:cNvPr id="24" name="TextBox 4"/>
          <p:cNvSpPr txBox="1">
            <a:spLocks noChangeArrowheads="1"/>
          </p:cNvSpPr>
          <p:nvPr/>
        </p:nvSpPr>
        <p:spPr bwMode="auto">
          <a:xfrm>
            <a:off x="7743825" y="3736975"/>
            <a:ext cx="1279525" cy="215900"/>
          </a:xfrm>
          <a:prstGeom prst="rect">
            <a:avLst/>
          </a:prstGeom>
          <a:noFill/>
          <a:ln w="9525">
            <a:noFill/>
            <a:miter lim="800000"/>
            <a:headEnd/>
            <a:tailEnd/>
          </a:ln>
        </p:spPr>
        <p:txBody>
          <a:bodyPr>
            <a:spAutoFit/>
          </a:bodyPr>
          <a:lstStyle/>
          <a:p>
            <a:pPr algn="r" eaLnBrk="0" hangingPunct="0"/>
            <a:r>
              <a:rPr lang="en-GB" altLang="en-US" sz="800">
                <a:latin typeface="Calibri" pitchFamily="34" charset="0"/>
              </a:rPr>
              <a:t>© </a:t>
            </a:r>
            <a:r>
              <a:rPr lang="en-GB" altLang="en-US" sz="800">
                <a:latin typeface="Calibri" pitchFamily="34" charset="0"/>
                <a:hlinkClick r:id="rId6"/>
              </a:rPr>
              <a:t>theskinographies.com</a:t>
            </a:r>
            <a:r>
              <a:rPr lang="en-GB" altLang="en-US" sz="800">
                <a:latin typeface="Calibri" pitchFamily="34" charset="0"/>
              </a:rPr>
              <a:t>  </a:t>
            </a:r>
          </a:p>
        </p:txBody>
      </p:sp>
      <p:pic>
        <p:nvPicPr>
          <p:cNvPr id="25" name="Picture 6"/>
          <p:cNvPicPr>
            <a:picLocks noChangeAspect="1"/>
          </p:cNvPicPr>
          <p:nvPr/>
        </p:nvPicPr>
        <p:blipFill>
          <a:blip r:embed="rId7"/>
          <a:srcRect b="23444"/>
          <a:stretch>
            <a:fillRect/>
          </a:stretch>
        </p:blipFill>
        <p:spPr bwMode="auto">
          <a:xfrm>
            <a:off x="1627188" y="4394200"/>
            <a:ext cx="5130800" cy="1924050"/>
          </a:xfrm>
          <a:prstGeom prst="rect">
            <a:avLst/>
          </a:prstGeom>
          <a:noFill/>
          <a:ln w="9525">
            <a:noFill/>
            <a:miter lim="800000"/>
            <a:headEnd/>
            <a:tailEnd/>
          </a:ln>
        </p:spPr>
      </p:pic>
      <p:sp>
        <p:nvSpPr>
          <p:cNvPr id="26" name="TextBox 7"/>
          <p:cNvSpPr txBox="1">
            <a:spLocks noChangeArrowheads="1"/>
          </p:cNvSpPr>
          <p:nvPr/>
        </p:nvSpPr>
        <p:spPr bwMode="auto">
          <a:xfrm>
            <a:off x="6072188" y="6210300"/>
            <a:ext cx="742950" cy="215900"/>
          </a:xfrm>
          <a:prstGeom prst="rect">
            <a:avLst/>
          </a:prstGeom>
          <a:noFill/>
          <a:ln w="9525">
            <a:noFill/>
            <a:miter lim="800000"/>
            <a:headEnd/>
            <a:tailEnd/>
          </a:ln>
        </p:spPr>
        <p:txBody>
          <a:bodyPr>
            <a:spAutoFit/>
          </a:bodyPr>
          <a:lstStyle/>
          <a:p>
            <a:pPr eaLnBrk="0" hangingPunct="0"/>
            <a:r>
              <a:rPr lang="en-GB" altLang="en-US" sz="800">
                <a:latin typeface="Calibri" pitchFamily="34" charset="0"/>
              </a:rPr>
              <a:t>© </a:t>
            </a:r>
            <a:r>
              <a:rPr lang="en-GB" altLang="en-US" sz="800">
                <a:latin typeface="Calibri" pitchFamily="34" charset="0"/>
                <a:hlinkClick r:id="rId8"/>
              </a:rPr>
              <a:t>Akademia</a:t>
            </a:r>
            <a:endParaRPr lang="en-GB" altLang="en-US" sz="800">
              <a:latin typeface="Calibri" pitchFamily="34" charset="0"/>
            </a:endParaRPr>
          </a:p>
        </p:txBody>
      </p:sp>
      <p:pic>
        <p:nvPicPr>
          <p:cNvPr id="72714" name="Picture 29"/>
          <p:cNvPicPr>
            <a:picLocks noChangeAspect="1"/>
          </p:cNvPicPr>
          <p:nvPr/>
        </p:nvPicPr>
        <p:blipFill>
          <a:blip r:embed="rId9"/>
          <a:srcRect/>
          <a:stretch>
            <a:fillRect/>
          </a:stretch>
        </p:blipFill>
        <p:spPr bwMode="auto">
          <a:xfrm>
            <a:off x="228600" y="1747838"/>
            <a:ext cx="1609725" cy="2205037"/>
          </a:xfrm>
          <a:prstGeom prst="rect">
            <a:avLst/>
          </a:prstGeom>
          <a:noFill/>
          <a:ln w="9525">
            <a:noFill/>
            <a:miter lim="800000"/>
            <a:headEnd/>
            <a:tailEnd/>
          </a:ln>
        </p:spPr>
      </p:pic>
      <p:pic>
        <p:nvPicPr>
          <p:cNvPr id="31" name="Picture 3"/>
          <p:cNvPicPr>
            <a:picLocks noChangeAspect="1" noChangeArrowheads="1"/>
          </p:cNvPicPr>
          <p:nvPr/>
        </p:nvPicPr>
        <p:blipFill>
          <a:blip r:embed="rId10"/>
          <a:srcRect/>
          <a:stretch>
            <a:fillRect/>
          </a:stretch>
        </p:blipFill>
        <p:spPr bwMode="auto">
          <a:xfrm>
            <a:off x="8294688" y="4346575"/>
            <a:ext cx="2173287" cy="1863725"/>
          </a:xfrm>
          <a:prstGeom prst="rect">
            <a:avLst/>
          </a:prstGeom>
          <a:noFill/>
          <a:ln w="9525">
            <a:noFill/>
            <a:miter lim="800000"/>
            <a:headEnd/>
            <a:tailEnd/>
          </a:ln>
        </p:spPr>
      </p:pic>
      <p:sp>
        <p:nvSpPr>
          <p:cNvPr id="72719" name="Oval 15"/>
          <p:cNvSpPr>
            <a:spLocks noChangeArrowheads="1"/>
          </p:cNvSpPr>
          <p:nvPr/>
        </p:nvSpPr>
        <p:spPr bwMode="auto">
          <a:xfrm>
            <a:off x="11029950" y="1200150"/>
            <a:ext cx="1162050" cy="1149350"/>
          </a:xfrm>
          <a:prstGeom prst="ellipse">
            <a:avLst/>
          </a:prstGeom>
          <a:solidFill>
            <a:srgbClr val="00A200"/>
          </a:solidFill>
          <a:ln w="9525">
            <a:noFill/>
            <a:round/>
            <a:headEnd/>
            <a:tailEnd/>
          </a:ln>
          <a:effectLst/>
        </p:spPr>
        <p:txBody>
          <a:bodyPr wrap="none" anchor="ctr"/>
          <a:lstStyle/>
          <a:p>
            <a:pPr algn="ctr"/>
            <a:r>
              <a:rPr lang="pl-PL" sz="1200" b="1">
                <a:solidFill>
                  <a:schemeClr val="bg1"/>
                </a:solidFill>
              </a:rPr>
              <a:t>Zmiana</a:t>
            </a:r>
            <a:br>
              <a:rPr lang="pl-PL" sz="1200" b="1">
                <a:solidFill>
                  <a:schemeClr val="bg1"/>
                </a:solidFill>
              </a:rPr>
            </a:br>
            <a:r>
              <a:rPr lang="pl-PL" sz="1200" b="1">
                <a:solidFill>
                  <a:schemeClr val="bg1"/>
                </a:solidFill>
              </a:rPr>
              <a:t>zachowania</a:t>
            </a:r>
            <a:endParaRPr lang="en-GB" sz="1200" b="1">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6"/>
          <p:cNvPicPr>
            <a:picLocks noChangeAspect="1"/>
          </p:cNvPicPr>
          <p:nvPr/>
        </p:nvPicPr>
        <p:blipFill>
          <a:blip r:embed="rId3"/>
          <a:srcRect l="28683" t="28525" r="30414" b="28609"/>
          <a:stretch>
            <a:fillRect/>
          </a:stretch>
        </p:blipFill>
        <p:spPr bwMode="auto">
          <a:xfrm>
            <a:off x="11180763" y="5776913"/>
            <a:ext cx="1011237" cy="1081087"/>
          </a:xfrm>
          <a:prstGeom prst="rect">
            <a:avLst/>
          </a:prstGeom>
          <a:noFill/>
          <a:ln w="9525">
            <a:noFill/>
            <a:miter lim="800000"/>
            <a:headEnd/>
            <a:tailEnd/>
          </a:ln>
        </p:spPr>
      </p:pic>
      <p:grpSp>
        <p:nvGrpSpPr>
          <p:cNvPr id="74754" name="Group 12"/>
          <p:cNvGrpSpPr>
            <a:grpSpLocks/>
          </p:cNvGrpSpPr>
          <p:nvPr/>
        </p:nvGrpSpPr>
        <p:grpSpPr bwMode="auto">
          <a:xfrm>
            <a:off x="-47625" y="995363"/>
            <a:ext cx="12239625" cy="590550"/>
            <a:chOff x="-35496" y="995843"/>
            <a:chExt cx="9179498" cy="590521"/>
          </a:xfrm>
        </p:grpSpPr>
        <p:sp>
          <p:nvSpPr>
            <p:cNvPr id="14" name="Rectangle 13"/>
            <p:cNvSpPr/>
            <p:nvPr/>
          </p:nvSpPr>
          <p:spPr>
            <a:xfrm rot="5400000">
              <a:off x="4504250" y="-3543903"/>
              <a:ext cx="100007"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15" name="Isosceles Triangle 14"/>
            <p:cNvSpPr/>
            <p:nvPr/>
          </p:nvSpPr>
          <p:spPr>
            <a:xfrm rot="10800000">
              <a:off x="539562" y="1102200"/>
              <a:ext cx="970336" cy="484164"/>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grpSp>
      <p:pic>
        <p:nvPicPr>
          <p:cNvPr id="74756" name="Picture 29"/>
          <p:cNvPicPr>
            <a:picLocks noChangeAspect="1"/>
          </p:cNvPicPr>
          <p:nvPr/>
        </p:nvPicPr>
        <p:blipFill>
          <a:blip r:embed="rId4"/>
          <a:srcRect/>
          <a:stretch>
            <a:fillRect/>
          </a:stretch>
        </p:blipFill>
        <p:spPr bwMode="auto">
          <a:xfrm>
            <a:off x="228600" y="1747838"/>
            <a:ext cx="1609725" cy="2205037"/>
          </a:xfrm>
          <a:prstGeom prst="rect">
            <a:avLst/>
          </a:prstGeom>
          <a:noFill/>
          <a:ln w="9525">
            <a:noFill/>
            <a:miter lim="800000"/>
            <a:headEnd/>
            <a:tailEnd/>
          </a:ln>
        </p:spPr>
      </p:pic>
      <p:sp>
        <p:nvSpPr>
          <p:cNvPr id="18" name="Rectangle 5"/>
          <p:cNvSpPr>
            <a:spLocks noChangeArrowheads="1"/>
          </p:cNvSpPr>
          <p:nvPr/>
        </p:nvSpPr>
        <p:spPr bwMode="auto">
          <a:xfrm>
            <a:off x="1838325" y="1304925"/>
            <a:ext cx="9342438" cy="5514975"/>
          </a:xfrm>
          <a:prstGeom prst="rect">
            <a:avLst/>
          </a:prstGeom>
          <a:noFill/>
          <a:ln w="9525">
            <a:noFill/>
            <a:miter lim="800000"/>
            <a:headEnd/>
            <a:tailEnd/>
          </a:ln>
        </p:spPr>
        <p:txBody>
          <a:bodyPr>
            <a:spAutoFit/>
          </a:bodyPr>
          <a:lstStyle/>
          <a:p>
            <a:pPr marL="285750" indent="-285750">
              <a:spcBef>
                <a:spcPts val="600"/>
              </a:spcBef>
              <a:buFont typeface="Arial" charset="0"/>
              <a:buChar char="•"/>
            </a:pPr>
            <a:r>
              <a:rPr lang="pl-PL" sz="2200" b="1">
                <a:solidFill>
                  <a:srgbClr val="404040"/>
                </a:solidFill>
              </a:rPr>
              <a:t>Działania podnoszące świadomość, jak zapobiegać odpadom</a:t>
            </a:r>
            <a:r>
              <a:rPr lang="fr-BE" sz="2200" b="1">
                <a:solidFill>
                  <a:srgbClr val="404040"/>
                </a:solidFill>
              </a:rPr>
              <a:t>,</a:t>
            </a:r>
            <a:r>
              <a:rPr lang="pl-PL" sz="2200" b="1">
                <a:solidFill>
                  <a:srgbClr val="404040"/>
                </a:solidFill>
              </a:rPr>
              <a:t> możliwości ponownego wykorzystania</a:t>
            </a:r>
            <a:r>
              <a:rPr lang="fr-BE" sz="2200" b="1">
                <a:solidFill>
                  <a:srgbClr val="404040"/>
                </a:solidFill>
              </a:rPr>
              <a:t> </a:t>
            </a:r>
            <a:r>
              <a:rPr lang="pl-PL" sz="2200" b="1">
                <a:solidFill>
                  <a:srgbClr val="404040"/>
                </a:solidFill>
              </a:rPr>
              <a:t>produktów </a:t>
            </a:r>
            <a:br>
              <a:rPr lang="pl-PL" sz="2200" b="1">
                <a:solidFill>
                  <a:srgbClr val="404040"/>
                </a:solidFill>
              </a:rPr>
            </a:br>
            <a:r>
              <a:rPr lang="pl-PL" sz="2200" b="1">
                <a:solidFill>
                  <a:srgbClr val="404040"/>
                </a:solidFill>
              </a:rPr>
              <a:t>i recyklingu materiałowego</a:t>
            </a:r>
            <a:endParaRPr lang="fr-BE" sz="2200" b="1">
              <a:solidFill>
                <a:srgbClr val="404040"/>
              </a:solidFill>
            </a:endParaRPr>
          </a:p>
          <a:p>
            <a:pPr marL="742950" lvl="1" indent="-285750">
              <a:spcBef>
                <a:spcPts val="600"/>
              </a:spcBef>
              <a:buFont typeface="Arial" charset="0"/>
              <a:buChar char="•"/>
            </a:pPr>
            <a:r>
              <a:rPr lang="fr-BE" sz="2000">
                <a:solidFill>
                  <a:srgbClr val="404040"/>
                </a:solidFill>
              </a:rPr>
              <a:t> </a:t>
            </a:r>
            <a:r>
              <a:rPr lang="pl-PL" sz="2000">
                <a:solidFill>
                  <a:srgbClr val="404040"/>
                </a:solidFill>
              </a:rPr>
              <a:t>Dla mieszkańców Europy</a:t>
            </a:r>
            <a:endParaRPr lang="fr-BE" sz="2000">
              <a:solidFill>
                <a:srgbClr val="404040"/>
              </a:solidFill>
            </a:endParaRPr>
          </a:p>
          <a:p>
            <a:pPr marL="742950" lvl="1" indent="-285750">
              <a:spcBef>
                <a:spcPts val="600"/>
              </a:spcBef>
              <a:buFont typeface="Arial" charset="0"/>
              <a:buChar char="•"/>
            </a:pPr>
            <a:r>
              <a:rPr lang="fr-BE" sz="2000" b="1">
                <a:solidFill>
                  <a:srgbClr val="404040"/>
                </a:solidFill>
              </a:rPr>
              <a:t> </a:t>
            </a:r>
            <a:r>
              <a:rPr lang="fr-BE" sz="2000">
                <a:solidFill>
                  <a:srgbClr val="404040"/>
                </a:solidFill>
              </a:rPr>
              <a:t>~ 12</a:t>
            </a:r>
            <a:r>
              <a:rPr lang="pl-PL" sz="2000">
                <a:solidFill>
                  <a:srgbClr val="404040"/>
                </a:solidFill>
              </a:rPr>
              <a:t> </a:t>
            </a:r>
            <a:r>
              <a:rPr lang="fr-BE" sz="2000">
                <a:solidFill>
                  <a:srgbClr val="404040"/>
                </a:solidFill>
              </a:rPr>
              <a:t>000 </a:t>
            </a:r>
            <a:r>
              <a:rPr lang="pl-PL" sz="2000">
                <a:solidFill>
                  <a:srgbClr val="404040"/>
                </a:solidFill>
              </a:rPr>
              <a:t>działań</a:t>
            </a:r>
            <a:r>
              <a:rPr lang="fr-BE" sz="2000">
                <a:solidFill>
                  <a:srgbClr val="404040"/>
                </a:solidFill>
              </a:rPr>
              <a:t> </a:t>
            </a:r>
            <a:r>
              <a:rPr lang="pl-PL" sz="2000">
                <a:solidFill>
                  <a:srgbClr val="404040"/>
                </a:solidFill>
              </a:rPr>
              <a:t>w</a:t>
            </a:r>
            <a:r>
              <a:rPr lang="fr-BE" sz="2000">
                <a:solidFill>
                  <a:srgbClr val="404040"/>
                </a:solidFill>
              </a:rPr>
              <a:t> 2014</a:t>
            </a:r>
          </a:p>
          <a:p>
            <a:pPr marL="742950" lvl="1" indent="-285750">
              <a:spcBef>
                <a:spcPts val="600"/>
              </a:spcBef>
              <a:buFont typeface="Arial" charset="0"/>
              <a:buChar char="•"/>
            </a:pPr>
            <a:r>
              <a:rPr lang="fr-BE" sz="2000">
                <a:solidFill>
                  <a:srgbClr val="404040"/>
                </a:solidFill>
              </a:rPr>
              <a:t> Ide</a:t>
            </a:r>
            <a:r>
              <a:rPr lang="pl-PL" sz="2000">
                <a:solidFill>
                  <a:srgbClr val="404040"/>
                </a:solidFill>
              </a:rPr>
              <a:t>e</a:t>
            </a:r>
            <a:r>
              <a:rPr lang="fr-BE" sz="2000">
                <a:solidFill>
                  <a:srgbClr val="404040"/>
                </a:solidFill>
              </a:rPr>
              <a:t>, </a:t>
            </a:r>
            <a:r>
              <a:rPr lang="pl-PL" sz="2000">
                <a:solidFill>
                  <a:srgbClr val="404040"/>
                </a:solidFill>
              </a:rPr>
              <a:t>wskazówki</a:t>
            </a:r>
            <a:r>
              <a:rPr lang="fr-BE" sz="2000">
                <a:solidFill>
                  <a:srgbClr val="404040"/>
                </a:solidFill>
              </a:rPr>
              <a:t> </a:t>
            </a:r>
            <a:r>
              <a:rPr lang="pl-PL" sz="2000">
                <a:solidFill>
                  <a:srgbClr val="404040"/>
                </a:solidFill>
              </a:rPr>
              <a:t>i</a:t>
            </a:r>
            <a:r>
              <a:rPr lang="fr-BE" sz="2000">
                <a:solidFill>
                  <a:srgbClr val="404040"/>
                </a:solidFill>
              </a:rPr>
              <a:t> </a:t>
            </a:r>
            <a:r>
              <a:rPr lang="pl-PL" sz="2000">
                <a:solidFill>
                  <a:srgbClr val="404040"/>
                </a:solidFill>
              </a:rPr>
              <a:t>metodologie</a:t>
            </a:r>
            <a:endParaRPr lang="fr-BE" sz="2000">
              <a:solidFill>
                <a:srgbClr val="404040"/>
              </a:solidFill>
            </a:endParaRPr>
          </a:p>
          <a:p>
            <a:pPr marL="742950" lvl="1" indent="-285750">
              <a:spcBef>
                <a:spcPts val="600"/>
              </a:spcBef>
              <a:buFont typeface="Arial" charset="0"/>
              <a:buChar char="•"/>
            </a:pPr>
            <a:r>
              <a:rPr lang="fr-BE" sz="2000">
                <a:solidFill>
                  <a:srgbClr val="404040"/>
                </a:solidFill>
              </a:rPr>
              <a:t> </a:t>
            </a:r>
            <a:r>
              <a:rPr lang="pl-PL" sz="2000">
                <a:solidFill>
                  <a:srgbClr val="404040"/>
                </a:solidFill>
              </a:rPr>
              <a:t>Nagrody wyróżniające najlepsze działania</a:t>
            </a:r>
            <a:endParaRPr lang="en-US" sz="2000" b="1">
              <a:solidFill>
                <a:srgbClr val="404040"/>
              </a:solidFill>
            </a:endParaRPr>
          </a:p>
          <a:p>
            <a:pPr marL="285750" indent="-285750">
              <a:spcBef>
                <a:spcPts val="1200"/>
              </a:spcBef>
              <a:buFont typeface="Arial" charset="0"/>
              <a:buChar char="•"/>
            </a:pPr>
            <a:r>
              <a:rPr lang="pl-PL" sz="2200" b="1">
                <a:solidFill>
                  <a:srgbClr val="404040"/>
                </a:solidFill>
              </a:rPr>
              <a:t>Dni Tematyczne</a:t>
            </a:r>
            <a:r>
              <a:rPr lang="en-US" sz="2200" b="1">
                <a:solidFill>
                  <a:srgbClr val="404040"/>
                </a:solidFill>
              </a:rPr>
              <a:t> </a:t>
            </a:r>
            <a:r>
              <a:rPr lang="pl-PL" sz="2200" b="1">
                <a:solidFill>
                  <a:srgbClr val="404040"/>
                </a:solidFill>
              </a:rPr>
              <a:t>poświęcone zapobieganiu odpadom</a:t>
            </a:r>
            <a:r>
              <a:rPr lang="en-US" sz="2200" b="1">
                <a:solidFill>
                  <a:srgbClr val="404040"/>
                </a:solidFill>
              </a:rPr>
              <a:t/>
            </a:r>
            <a:br>
              <a:rPr lang="en-US" sz="2200" b="1">
                <a:solidFill>
                  <a:srgbClr val="404040"/>
                </a:solidFill>
              </a:rPr>
            </a:br>
            <a:r>
              <a:rPr lang="en-US" sz="2200" b="1">
                <a:solidFill>
                  <a:srgbClr val="404040"/>
                </a:solidFill>
              </a:rPr>
              <a:t>2015: Demat</a:t>
            </a:r>
            <a:r>
              <a:rPr lang="pl-PL" sz="2200" b="1">
                <a:solidFill>
                  <a:srgbClr val="404040"/>
                </a:solidFill>
              </a:rPr>
              <a:t>erializacja</a:t>
            </a:r>
            <a:r>
              <a:rPr lang="en-US" sz="2200" b="1">
                <a:solidFill>
                  <a:srgbClr val="404040"/>
                </a:solidFill>
              </a:rPr>
              <a:t> – </a:t>
            </a:r>
            <a:r>
              <a:rPr lang="pl-PL" sz="2200" b="1">
                <a:solidFill>
                  <a:srgbClr val="404040"/>
                </a:solidFill>
              </a:rPr>
              <a:t>Robiąc więcej z mniej</a:t>
            </a:r>
            <a:r>
              <a:rPr lang="en-US" sz="2200" b="1">
                <a:solidFill>
                  <a:srgbClr val="404040"/>
                </a:solidFill>
              </a:rPr>
              <a:t>!</a:t>
            </a:r>
          </a:p>
          <a:p>
            <a:pPr marL="285750" indent="-285750">
              <a:spcBef>
                <a:spcPts val="1200"/>
              </a:spcBef>
              <a:buFont typeface="Arial" charset="0"/>
              <a:buChar char="•"/>
            </a:pPr>
            <a:r>
              <a:rPr lang="pl-PL" sz="2200" b="1">
                <a:solidFill>
                  <a:srgbClr val="404040"/>
                </a:solidFill>
              </a:rPr>
              <a:t>Zaangażowanie na różnych poziomach</a:t>
            </a:r>
            <a:endParaRPr lang="en-US" sz="2200" b="1">
              <a:solidFill>
                <a:srgbClr val="404040"/>
              </a:solidFill>
            </a:endParaRPr>
          </a:p>
          <a:p>
            <a:pPr marL="742950" lvl="1" indent="-285750">
              <a:spcBef>
                <a:spcPts val="600"/>
              </a:spcBef>
              <a:buFont typeface="Arial" charset="0"/>
              <a:buChar char="•"/>
            </a:pPr>
            <a:r>
              <a:rPr lang="en-US" sz="2000">
                <a:solidFill>
                  <a:srgbClr val="404040"/>
                </a:solidFill>
              </a:rPr>
              <a:t> </a:t>
            </a:r>
            <a:r>
              <a:rPr lang="pl-PL" sz="2000">
                <a:solidFill>
                  <a:srgbClr val="404040"/>
                </a:solidFill>
              </a:rPr>
              <a:t>Program </a:t>
            </a:r>
            <a:r>
              <a:rPr lang="en-US" sz="2000">
                <a:solidFill>
                  <a:srgbClr val="404040"/>
                </a:solidFill>
              </a:rPr>
              <a:t>LIFE+, </a:t>
            </a:r>
            <a:r>
              <a:rPr lang="pl-PL" sz="2000">
                <a:solidFill>
                  <a:srgbClr val="404040"/>
                </a:solidFill>
              </a:rPr>
              <a:t>Partnerstwo Europejskie</a:t>
            </a:r>
            <a:r>
              <a:rPr lang="en-US" sz="2000">
                <a:solidFill>
                  <a:srgbClr val="404040"/>
                </a:solidFill>
              </a:rPr>
              <a:t>, </a:t>
            </a:r>
            <a:r>
              <a:rPr lang="pl-PL" sz="2000">
                <a:solidFill>
                  <a:srgbClr val="404040"/>
                </a:solidFill>
              </a:rPr>
              <a:t>Sekretariat techniczny </a:t>
            </a:r>
            <a:r>
              <a:rPr lang="en-US" sz="2000">
                <a:solidFill>
                  <a:srgbClr val="404040"/>
                </a:solidFill>
              </a:rPr>
              <a:t>(ACR+)</a:t>
            </a:r>
          </a:p>
          <a:p>
            <a:pPr marL="742950" lvl="1" indent="-285750">
              <a:spcBef>
                <a:spcPts val="600"/>
              </a:spcBef>
              <a:buFont typeface="Arial" charset="0"/>
              <a:buChar char="•"/>
            </a:pPr>
            <a:r>
              <a:rPr lang="en-US" sz="2000">
                <a:solidFill>
                  <a:srgbClr val="404040"/>
                </a:solidFill>
              </a:rPr>
              <a:t> </a:t>
            </a:r>
            <a:r>
              <a:rPr lang="pl-PL" sz="2000">
                <a:solidFill>
                  <a:srgbClr val="404040"/>
                </a:solidFill>
              </a:rPr>
              <a:t>Narodowi</a:t>
            </a:r>
            <a:r>
              <a:rPr lang="en-US" sz="2000">
                <a:solidFill>
                  <a:srgbClr val="404040"/>
                </a:solidFill>
              </a:rPr>
              <a:t>, </a:t>
            </a:r>
            <a:r>
              <a:rPr lang="pl-PL" sz="2000">
                <a:solidFill>
                  <a:srgbClr val="404040"/>
                </a:solidFill>
              </a:rPr>
              <a:t>regionalni i lokalni koordynatorzy</a:t>
            </a:r>
            <a:endParaRPr lang="en-US" sz="2000">
              <a:solidFill>
                <a:srgbClr val="404040"/>
              </a:solidFill>
            </a:endParaRPr>
          </a:p>
          <a:p>
            <a:pPr marL="285750" indent="-285750">
              <a:spcBef>
                <a:spcPts val="1200"/>
              </a:spcBef>
              <a:buFont typeface="Arial" charset="0"/>
              <a:buChar char="•"/>
            </a:pPr>
            <a:r>
              <a:rPr lang="pl-PL" sz="2200" b="1">
                <a:solidFill>
                  <a:srgbClr val="404040"/>
                </a:solidFill>
              </a:rPr>
              <a:t>Posprzątajmy Europę (</a:t>
            </a:r>
            <a:r>
              <a:rPr lang="en-US" sz="2200" b="1">
                <a:solidFill>
                  <a:srgbClr val="404040"/>
                </a:solidFill>
              </a:rPr>
              <a:t>Let’s Clean Up Europe</a:t>
            </a:r>
            <a:r>
              <a:rPr lang="pl-PL" sz="2200" b="1">
                <a:solidFill>
                  <a:srgbClr val="404040"/>
                </a:solidFill>
              </a:rPr>
              <a:t>)</a:t>
            </a:r>
            <a:r>
              <a:rPr lang="en-US" sz="2200" b="1">
                <a:solidFill>
                  <a:srgbClr val="404040"/>
                </a:solidFill>
              </a:rPr>
              <a:t>: </a:t>
            </a:r>
            <a:r>
              <a:rPr lang="pl-PL" sz="2200" b="1">
                <a:solidFill>
                  <a:srgbClr val="404040"/>
                </a:solidFill>
              </a:rPr>
              <a:t/>
            </a:r>
            <a:br>
              <a:rPr lang="pl-PL" sz="2200" b="1">
                <a:solidFill>
                  <a:srgbClr val="404040"/>
                </a:solidFill>
              </a:rPr>
            </a:br>
            <a:r>
              <a:rPr lang="pl-PL" sz="2200" b="1">
                <a:solidFill>
                  <a:srgbClr val="404040"/>
                </a:solidFill>
              </a:rPr>
              <a:t>następna</a:t>
            </a:r>
            <a:r>
              <a:rPr lang="en-US" sz="2200" b="1">
                <a:solidFill>
                  <a:srgbClr val="404040"/>
                </a:solidFill>
              </a:rPr>
              <a:t> </a:t>
            </a:r>
            <a:r>
              <a:rPr lang="pl-PL" sz="2200" b="1">
                <a:solidFill>
                  <a:srgbClr val="404040"/>
                </a:solidFill>
              </a:rPr>
              <a:t>edycja </a:t>
            </a:r>
            <a:r>
              <a:rPr lang="en-US" sz="2200" b="1">
                <a:solidFill>
                  <a:srgbClr val="404040"/>
                </a:solidFill>
              </a:rPr>
              <a:t>6-8 </a:t>
            </a:r>
            <a:r>
              <a:rPr lang="pl-PL" sz="2200" b="1">
                <a:solidFill>
                  <a:srgbClr val="404040"/>
                </a:solidFill>
              </a:rPr>
              <a:t>maja</a:t>
            </a:r>
            <a:r>
              <a:rPr lang="en-US" sz="2200" b="1">
                <a:solidFill>
                  <a:srgbClr val="404040"/>
                </a:solidFill>
              </a:rPr>
              <a:t> 2016</a:t>
            </a:r>
          </a:p>
        </p:txBody>
      </p:sp>
      <p:sp>
        <p:nvSpPr>
          <p:cNvPr id="20" name="Rectangle 24"/>
          <p:cNvSpPr txBox="1">
            <a:spLocks noChangeArrowheads="1"/>
          </p:cNvSpPr>
          <p:nvPr/>
        </p:nvSpPr>
        <p:spPr bwMode="gray">
          <a:xfrm>
            <a:off x="8196263" y="6451600"/>
            <a:ext cx="3130550" cy="503238"/>
          </a:xfrm>
          <a:prstGeom prst="rect">
            <a:avLst/>
          </a:prstGeom>
          <a:noFill/>
          <a:ln w="9525">
            <a:noFill/>
            <a:miter lim="800000"/>
            <a:headEnd/>
            <a:tailEnd/>
          </a:ln>
        </p:spPr>
        <p:txBody>
          <a:bodyPr lIns="39600" tIns="39600" rIns="39600" bIns="39600"/>
          <a:lstStyle/>
          <a:p>
            <a:pPr marL="342900" indent="-342900">
              <a:spcBef>
                <a:spcPct val="20000"/>
              </a:spcBef>
              <a:buSzPct val="125000"/>
              <a:defRPr/>
            </a:pPr>
            <a:r>
              <a:rPr lang="fr-BE" sz="2000" b="1" u="sng" kern="0" dirty="0">
                <a:solidFill>
                  <a:srgbClr val="004593"/>
                </a:solidFill>
                <a:latin typeface="+mn-lt"/>
                <a:hlinkClick r:id="rId5"/>
              </a:rPr>
              <a:t>www.ewwr.eu</a:t>
            </a:r>
            <a:r>
              <a:rPr lang="fr-BE" sz="2000" b="1" kern="0" dirty="0">
                <a:solidFill>
                  <a:srgbClr val="004593"/>
                </a:solidFill>
                <a:latin typeface="+mn-lt"/>
              </a:rPr>
              <a:t> </a:t>
            </a:r>
            <a:r>
              <a:rPr lang="fr-BE" sz="2000" b="1" kern="0" dirty="0">
                <a:solidFill>
                  <a:srgbClr val="004593"/>
                </a:solidFill>
                <a:latin typeface="+mn-lt"/>
              </a:rPr>
              <a:t>and</a:t>
            </a:r>
            <a:endParaRPr lang="fr-BE" sz="2000" kern="0" dirty="0">
              <a:solidFill>
                <a:srgbClr val="004593"/>
              </a:solidFill>
              <a:latin typeface="+mn-lt"/>
            </a:endParaRPr>
          </a:p>
        </p:txBody>
      </p:sp>
      <p:pic>
        <p:nvPicPr>
          <p:cNvPr id="74759" name="Picture 21" descr="Description: cid:image007.png@01CE7D5E.9EFBE830">
            <a:hlinkClick r:id="rId6"/>
          </p:cNvPr>
          <p:cNvPicPr>
            <a:picLocks noChangeAspect="1" noChangeArrowheads="1"/>
          </p:cNvPicPr>
          <p:nvPr/>
        </p:nvPicPr>
        <p:blipFill>
          <a:blip r:embed="rId7"/>
          <a:srcRect/>
          <a:stretch>
            <a:fillRect/>
          </a:stretch>
        </p:blipFill>
        <p:spPr bwMode="auto">
          <a:xfrm>
            <a:off x="10807700" y="6473825"/>
            <a:ext cx="304800" cy="334963"/>
          </a:xfrm>
          <a:prstGeom prst="rect">
            <a:avLst/>
          </a:prstGeom>
          <a:noFill/>
          <a:ln w="9525">
            <a:noFill/>
            <a:miter lim="800000"/>
            <a:headEnd/>
            <a:tailEnd/>
          </a:ln>
        </p:spPr>
      </p:pic>
      <p:pic>
        <p:nvPicPr>
          <p:cNvPr id="74760" name="Picture 26" descr="Description: cid:image008.png@01CE7D5E.9EFBE830">
            <a:hlinkClick r:id="rId8"/>
          </p:cNvPr>
          <p:cNvPicPr>
            <a:picLocks noChangeAspect="1" noChangeArrowheads="1"/>
          </p:cNvPicPr>
          <p:nvPr/>
        </p:nvPicPr>
        <p:blipFill>
          <a:blip r:embed="rId9"/>
          <a:srcRect/>
          <a:stretch>
            <a:fillRect/>
          </a:stretch>
        </p:blipFill>
        <p:spPr bwMode="auto">
          <a:xfrm>
            <a:off x="10379075" y="6475413"/>
            <a:ext cx="304800" cy="304800"/>
          </a:xfrm>
          <a:prstGeom prst="rect">
            <a:avLst/>
          </a:prstGeom>
          <a:noFill/>
          <a:ln w="9525">
            <a:noFill/>
            <a:miter lim="800000"/>
            <a:headEnd/>
            <a:tailEnd/>
          </a:ln>
        </p:spPr>
      </p:pic>
      <p:pic>
        <p:nvPicPr>
          <p:cNvPr id="74761" name="Picture 2"/>
          <p:cNvPicPr>
            <a:picLocks noChangeAspect="1" noChangeArrowheads="1"/>
          </p:cNvPicPr>
          <p:nvPr/>
        </p:nvPicPr>
        <p:blipFill>
          <a:blip r:embed="rId10"/>
          <a:srcRect/>
          <a:stretch>
            <a:fillRect/>
          </a:stretch>
        </p:blipFill>
        <p:spPr bwMode="auto">
          <a:xfrm>
            <a:off x="11039475" y="1119188"/>
            <a:ext cx="1152525" cy="1257300"/>
          </a:xfrm>
          <a:prstGeom prst="rect">
            <a:avLst/>
          </a:prstGeom>
          <a:noFill/>
          <a:ln w="9525">
            <a:noFill/>
            <a:miter lim="800000"/>
            <a:headEnd/>
            <a:tailEnd/>
          </a:ln>
        </p:spPr>
      </p:pic>
      <p:sp>
        <p:nvSpPr>
          <p:cNvPr id="74762" name="TextBox 28"/>
          <p:cNvSpPr txBox="1">
            <a:spLocks noChangeArrowheads="1"/>
          </p:cNvSpPr>
          <p:nvPr/>
        </p:nvSpPr>
        <p:spPr bwMode="auto">
          <a:xfrm>
            <a:off x="10534650" y="1184275"/>
            <a:ext cx="504825" cy="584200"/>
          </a:xfrm>
          <a:prstGeom prst="rect">
            <a:avLst/>
          </a:prstGeom>
          <a:noFill/>
          <a:ln w="9525">
            <a:noFill/>
            <a:miter lim="800000"/>
            <a:headEnd/>
            <a:tailEnd/>
          </a:ln>
        </p:spPr>
        <p:txBody>
          <a:bodyPr>
            <a:spAutoFit/>
          </a:bodyPr>
          <a:lstStyle/>
          <a:p>
            <a:r>
              <a:rPr lang="en-GB" sz="3200" b="1"/>
              <a:t>5</a:t>
            </a:r>
            <a:endParaRPr lang="fr-BE" sz="3200" b="1"/>
          </a:p>
        </p:txBody>
      </p:sp>
      <p:sp>
        <p:nvSpPr>
          <p:cNvPr id="74766" name="TextBox 15"/>
          <p:cNvSpPr txBox="1">
            <a:spLocks noChangeArrowheads="1"/>
          </p:cNvSpPr>
          <p:nvPr/>
        </p:nvSpPr>
        <p:spPr bwMode="auto">
          <a:xfrm>
            <a:off x="431800" y="188913"/>
            <a:ext cx="11328400" cy="762000"/>
          </a:xfrm>
          <a:prstGeom prst="rect">
            <a:avLst/>
          </a:prstGeom>
          <a:noFill/>
          <a:ln w="9525">
            <a:noFill/>
            <a:miter lim="800000"/>
            <a:headEnd/>
            <a:tailEnd/>
          </a:ln>
        </p:spPr>
        <p:txBody>
          <a:bodyPr>
            <a:spAutoFit/>
          </a:bodyPr>
          <a:lstStyle/>
          <a:p>
            <a:r>
              <a:rPr lang="pl-PL" sz="4400">
                <a:solidFill>
                  <a:srgbClr val="003B93"/>
                </a:solidFill>
                <a:latin typeface="Arial Narrow" pitchFamily="34" charset="0"/>
              </a:rPr>
              <a:t>Podnoszenie świadomości społecznej</a:t>
            </a:r>
            <a:endParaRPr lang="fr-BE" sz="4400">
              <a:solidFill>
                <a:srgbClr val="003B93"/>
              </a:solidFill>
              <a:latin typeface="Arial Narrow" pitchFamily="34" charset="0"/>
            </a:endParaRPr>
          </a:p>
        </p:txBody>
      </p:sp>
      <p:sp>
        <p:nvSpPr>
          <p:cNvPr id="74767" name="Oval 15"/>
          <p:cNvSpPr>
            <a:spLocks noChangeArrowheads="1"/>
          </p:cNvSpPr>
          <p:nvPr/>
        </p:nvSpPr>
        <p:spPr bwMode="auto">
          <a:xfrm>
            <a:off x="11029950" y="1174750"/>
            <a:ext cx="1162050" cy="1149350"/>
          </a:xfrm>
          <a:prstGeom prst="ellipse">
            <a:avLst/>
          </a:prstGeom>
          <a:solidFill>
            <a:srgbClr val="00A200"/>
          </a:solidFill>
          <a:ln w="9525">
            <a:noFill/>
            <a:round/>
            <a:headEnd/>
            <a:tailEnd/>
          </a:ln>
          <a:effectLst/>
        </p:spPr>
        <p:txBody>
          <a:bodyPr wrap="none" anchor="ctr"/>
          <a:lstStyle/>
          <a:p>
            <a:pPr algn="ctr"/>
            <a:r>
              <a:rPr lang="pl-PL" sz="1200" b="1">
                <a:solidFill>
                  <a:schemeClr val="bg1"/>
                </a:solidFill>
              </a:rPr>
              <a:t>Zmiana</a:t>
            </a:r>
            <a:br>
              <a:rPr lang="pl-PL" sz="1200" b="1">
                <a:solidFill>
                  <a:schemeClr val="bg1"/>
                </a:solidFill>
              </a:rPr>
            </a:br>
            <a:r>
              <a:rPr lang="pl-PL" sz="1200" b="1">
                <a:solidFill>
                  <a:schemeClr val="bg1"/>
                </a:solidFill>
              </a:rPr>
              <a:t>zachowania</a:t>
            </a:r>
            <a:endParaRPr lang="en-GB" sz="1200" b="1">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6"/>
          <p:cNvPicPr>
            <a:picLocks noChangeAspect="1"/>
          </p:cNvPicPr>
          <p:nvPr/>
        </p:nvPicPr>
        <p:blipFill>
          <a:blip r:embed="rId3"/>
          <a:srcRect l="28683" t="28525" r="30414" b="28609"/>
          <a:stretch>
            <a:fillRect/>
          </a:stretch>
        </p:blipFill>
        <p:spPr bwMode="auto">
          <a:xfrm>
            <a:off x="11180763" y="5776913"/>
            <a:ext cx="1011237" cy="1081087"/>
          </a:xfrm>
          <a:prstGeom prst="rect">
            <a:avLst/>
          </a:prstGeom>
          <a:noFill/>
          <a:ln w="9525">
            <a:noFill/>
            <a:miter lim="800000"/>
            <a:headEnd/>
            <a:tailEnd/>
          </a:ln>
        </p:spPr>
      </p:pic>
      <p:grpSp>
        <p:nvGrpSpPr>
          <p:cNvPr id="76802" name="Group 12"/>
          <p:cNvGrpSpPr>
            <a:grpSpLocks/>
          </p:cNvGrpSpPr>
          <p:nvPr/>
        </p:nvGrpSpPr>
        <p:grpSpPr bwMode="auto">
          <a:xfrm>
            <a:off x="-47625" y="995363"/>
            <a:ext cx="12239625" cy="590550"/>
            <a:chOff x="-35496" y="995843"/>
            <a:chExt cx="9179498" cy="590521"/>
          </a:xfrm>
        </p:grpSpPr>
        <p:sp>
          <p:nvSpPr>
            <p:cNvPr id="14" name="Rectangle 13"/>
            <p:cNvSpPr/>
            <p:nvPr/>
          </p:nvSpPr>
          <p:spPr>
            <a:xfrm rot="5400000">
              <a:off x="4504250" y="-3543903"/>
              <a:ext cx="100007"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15" name="Isosceles Triangle 14"/>
            <p:cNvSpPr/>
            <p:nvPr/>
          </p:nvSpPr>
          <p:spPr>
            <a:xfrm rot="10800000">
              <a:off x="539562" y="1102200"/>
              <a:ext cx="970336" cy="484164"/>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grpSp>
      <p:sp>
        <p:nvSpPr>
          <p:cNvPr id="76803" name="TextBox 15"/>
          <p:cNvSpPr txBox="1">
            <a:spLocks noChangeArrowheads="1"/>
          </p:cNvSpPr>
          <p:nvPr/>
        </p:nvSpPr>
        <p:spPr bwMode="auto">
          <a:xfrm>
            <a:off x="431800" y="188913"/>
            <a:ext cx="11328400" cy="762000"/>
          </a:xfrm>
          <a:prstGeom prst="rect">
            <a:avLst/>
          </a:prstGeom>
          <a:noFill/>
          <a:ln w="9525">
            <a:noFill/>
            <a:miter lim="800000"/>
            <a:headEnd/>
            <a:tailEnd/>
          </a:ln>
        </p:spPr>
        <p:txBody>
          <a:bodyPr>
            <a:spAutoFit/>
          </a:bodyPr>
          <a:lstStyle/>
          <a:p>
            <a:r>
              <a:rPr lang="pl-PL" sz="4400">
                <a:solidFill>
                  <a:srgbClr val="003B93"/>
                </a:solidFill>
                <a:latin typeface="Arial Narrow" pitchFamily="34" charset="0"/>
              </a:rPr>
              <a:t>Podnoszenie świadomości społecznej</a:t>
            </a:r>
            <a:r>
              <a:rPr lang="en-GB" sz="4400">
                <a:solidFill>
                  <a:srgbClr val="003B93"/>
                </a:solidFill>
                <a:latin typeface="Arial Narrow" pitchFamily="34" charset="0"/>
              </a:rPr>
              <a:t>: EWWR 2014</a:t>
            </a:r>
            <a:endParaRPr lang="fr-BE" sz="4400">
              <a:solidFill>
                <a:srgbClr val="003B93"/>
              </a:solidFill>
              <a:latin typeface="Arial Narrow" pitchFamily="34" charset="0"/>
            </a:endParaRPr>
          </a:p>
        </p:txBody>
      </p:sp>
      <p:pic>
        <p:nvPicPr>
          <p:cNvPr id="76804" name="Picture 22"/>
          <p:cNvPicPr>
            <a:picLocks noChangeAspect="1"/>
          </p:cNvPicPr>
          <p:nvPr/>
        </p:nvPicPr>
        <p:blipFill>
          <a:blip r:embed="rId4"/>
          <a:srcRect/>
          <a:stretch>
            <a:fillRect/>
          </a:stretch>
        </p:blipFill>
        <p:spPr bwMode="auto">
          <a:xfrm>
            <a:off x="4929188" y="1184275"/>
            <a:ext cx="5465762" cy="5586413"/>
          </a:xfrm>
          <a:prstGeom prst="rect">
            <a:avLst/>
          </a:prstGeom>
          <a:noFill/>
          <a:ln w="9525">
            <a:noFill/>
            <a:miter lim="800000"/>
            <a:headEnd/>
            <a:tailEnd/>
          </a:ln>
        </p:spPr>
      </p:pic>
      <p:pic>
        <p:nvPicPr>
          <p:cNvPr id="76805" name="Picture 2"/>
          <p:cNvPicPr>
            <a:picLocks noChangeAspect="1" noChangeArrowheads="1"/>
          </p:cNvPicPr>
          <p:nvPr/>
        </p:nvPicPr>
        <p:blipFill>
          <a:blip r:embed="rId5"/>
          <a:srcRect/>
          <a:stretch>
            <a:fillRect/>
          </a:stretch>
        </p:blipFill>
        <p:spPr bwMode="auto">
          <a:xfrm>
            <a:off x="11039475" y="1119188"/>
            <a:ext cx="1152525" cy="1257300"/>
          </a:xfrm>
          <a:prstGeom prst="rect">
            <a:avLst/>
          </a:prstGeom>
          <a:noFill/>
          <a:ln w="9525">
            <a:noFill/>
            <a:miter lim="800000"/>
            <a:headEnd/>
            <a:tailEnd/>
          </a:ln>
        </p:spPr>
      </p:pic>
      <p:sp>
        <p:nvSpPr>
          <p:cNvPr id="76806" name="TextBox 24"/>
          <p:cNvSpPr txBox="1">
            <a:spLocks noChangeArrowheads="1"/>
          </p:cNvSpPr>
          <p:nvPr/>
        </p:nvSpPr>
        <p:spPr bwMode="auto">
          <a:xfrm>
            <a:off x="10534650" y="1184275"/>
            <a:ext cx="504825" cy="584200"/>
          </a:xfrm>
          <a:prstGeom prst="rect">
            <a:avLst/>
          </a:prstGeom>
          <a:noFill/>
          <a:ln w="9525">
            <a:noFill/>
            <a:miter lim="800000"/>
            <a:headEnd/>
            <a:tailEnd/>
          </a:ln>
        </p:spPr>
        <p:txBody>
          <a:bodyPr>
            <a:spAutoFit/>
          </a:bodyPr>
          <a:lstStyle/>
          <a:p>
            <a:r>
              <a:rPr lang="en-GB" sz="3200" b="1"/>
              <a:t>5</a:t>
            </a:r>
            <a:endParaRPr lang="fr-BE" sz="3200" b="1"/>
          </a:p>
        </p:txBody>
      </p:sp>
      <p:sp>
        <p:nvSpPr>
          <p:cNvPr id="26" name="TextBox 5"/>
          <p:cNvSpPr txBox="1">
            <a:spLocks noChangeArrowheads="1"/>
          </p:cNvSpPr>
          <p:nvPr/>
        </p:nvSpPr>
        <p:spPr bwMode="auto">
          <a:xfrm>
            <a:off x="2024063" y="1809750"/>
            <a:ext cx="2800350" cy="1555750"/>
          </a:xfrm>
          <a:prstGeom prst="rect">
            <a:avLst/>
          </a:prstGeom>
          <a:noFill/>
          <a:ln>
            <a:noFill/>
          </a:ln>
          <a:extLst/>
        </p:spPr>
        <p:txBody>
          <a:bodyPr>
            <a:spAutoFit/>
          </a:bodyPr>
          <a:lstStyle/>
          <a:p>
            <a:pPr>
              <a:spcBef>
                <a:spcPct val="20000"/>
              </a:spcBef>
            </a:pPr>
            <a:r>
              <a:rPr lang="fr-BE" altLang="en-US" sz="6000" b="1">
                <a:solidFill>
                  <a:srgbClr val="0070C0"/>
                </a:solidFill>
                <a:effectLst>
                  <a:outerShdw blurRad="38100" dist="38100" dir="2700000" algn="tl">
                    <a:srgbClr val="C0C0C0"/>
                  </a:outerShdw>
                </a:effectLst>
              </a:rPr>
              <a:t>11.993</a:t>
            </a:r>
            <a:r>
              <a:rPr lang="fr-BE" altLang="en-US" sz="4000" b="1">
                <a:solidFill>
                  <a:srgbClr val="0070C0"/>
                </a:solidFill>
                <a:effectLst>
                  <a:outerShdw blurRad="38100" dist="38100" dir="2700000" algn="tl">
                    <a:srgbClr val="C0C0C0"/>
                  </a:outerShdw>
                </a:effectLst>
              </a:rPr>
              <a:t> </a:t>
            </a:r>
            <a:r>
              <a:rPr lang="pl-PL" altLang="en-US" sz="3600" b="1">
                <a:solidFill>
                  <a:srgbClr val="0070C0"/>
                </a:solidFill>
                <a:effectLst>
                  <a:outerShdw blurRad="38100" dist="38100" dir="2700000" algn="tl">
                    <a:srgbClr val="C0C0C0"/>
                  </a:outerShdw>
                </a:effectLst>
              </a:rPr>
              <a:t>działań</a:t>
            </a:r>
            <a:endParaRPr lang="fr-BE" altLang="en-US" sz="3600" b="1">
              <a:solidFill>
                <a:srgbClr val="0070C0"/>
              </a:solidFill>
              <a:effectLst>
                <a:outerShdw blurRad="38100" dist="38100" dir="2700000" algn="tl">
                  <a:srgbClr val="C0C0C0"/>
                </a:outerShdw>
              </a:effectLst>
            </a:endParaRPr>
          </a:p>
        </p:txBody>
      </p:sp>
      <p:sp>
        <p:nvSpPr>
          <p:cNvPr id="28" name="TextBox 27"/>
          <p:cNvSpPr txBox="1">
            <a:spLocks noChangeArrowheads="1"/>
          </p:cNvSpPr>
          <p:nvPr/>
        </p:nvSpPr>
        <p:spPr bwMode="auto">
          <a:xfrm>
            <a:off x="352425" y="3290888"/>
            <a:ext cx="2841625" cy="823912"/>
          </a:xfrm>
          <a:prstGeom prst="rect">
            <a:avLst/>
          </a:prstGeom>
          <a:noFill/>
          <a:ln>
            <a:noFill/>
          </a:ln>
          <a:extLst/>
        </p:spPr>
        <p:txBody>
          <a:bodyPr>
            <a:spAutoFit/>
          </a:bodyPr>
          <a:lstStyle/>
          <a:p>
            <a:pPr>
              <a:spcBef>
                <a:spcPct val="20000"/>
              </a:spcBef>
            </a:pPr>
            <a:r>
              <a:rPr lang="fr-BE" altLang="en-US" sz="4800" b="1">
                <a:solidFill>
                  <a:srgbClr val="006600"/>
                </a:solidFill>
                <a:effectLst>
                  <a:outerShdw blurRad="38100" dist="38100" dir="2700000" algn="tl">
                    <a:srgbClr val="C0C0C0"/>
                  </a:outerShdw>
                </a:effectLst>
              </a:rPr>
              <a:t>20</a:t>
            </a:r>
            <a:r>
              <a:rPr lang="fr-BE" altLang="en-US" sz="4400" b="1">
                <a:solidFill>
                  <a:srgbClr val="006600"/>
                </a:solidFill>
                <a:effectLst>
                  <a:outerShdw blurRad="38100" dist="38100" dir="2700000" algn="tl">
                    <a:srgbClr val="C0C0C0"/>
                  </a:outerShdw>
                </a:effectLst>
              </a:rPr>
              <a:t> </a:t>
            </a:r>
            <a:r>
              <a:rPr lang="pl-PL" altLang="en-US" sz="3200" b="1">
                <a:solidFill>
                  <a:srgbClr val="006600"/>
                </a:solidFill>
                <a:effectLst>
                  <a:outerShdw blurRad="38100" dist="38100" dir="2700000" algn="tl">
                    <a:srgbClr val="C0C0C0"/>
                  </a:outerShdw>
                </a:effectLst>
              </a:rPr>
              <a:t>krajów</a:t>
            </a:r>
            <a:endParaRPr lang="fr-BE" altLang="en-US" sz="3600" b="1">
              <a:solidFill>
                <a:srgbClr val="006600"/>
              </a:solidFill>
              <a:effectLst>
                <a:outerShdw blurRad="38100" dist="38100" dir="2700000" algn="tl">
                  <a:srgbClr val="C0C0C0"/>
                </a:outerShdw>
              </a:effectLst>
            </a:endParaRPr>
          </a:p>
        </p:txBody>
      </p:sp>
      <p:sp>
        <p:nvSpPr>
          <p:cNvPr id="29" name="TextBox 5"/>
          <p:cNvSpPr txBox="1">
            <a:spLocks noChangeArrowheads="1"/>
          </p:cNvSpPr>
          <p:nvPr/>
        </p:nvSpPr>
        <p:spPr bwMode="auto">
          <a:xfrm>
            <a:off x="760413" y="5114925"/>
            <a:ext cx="4454525" cy="1311275"/>
          </a:xfrm>
          <a:prstGeom prst="rect">
            <a:avLst/>
          </a:prstGeom>
          <a:noFill/>
          <a:ln>
            <a:noFill/>
          </a:ln>
          <a:extLst/>
        </p:spPr>
        <p:txBody>
          <a:bodyPr>
            <a:spAutoFit/>
          </a:bodyPr>
          <a:lstStyle/>
          <a:p>
            <a:pPr marL="4763" indent="-4763">
              <a:spcBef>
                <a:spcPct val="20000"/>
              </a:spcBef>
            </a:pPr>
            <a:r>
              <a:rPr lang="fr-BE" altLang="en-US" sz="4800" b="1">
                <a:solidFill>
                  <a:srgbClr val="7030A0"/>
                </a:solidFill>
                <a:effectLst>
                  <a:outerShdw blurRad="38100" dist="38100" dir="2700000" algn="tl">
                    <a:srgbClr val="C0C0C0"/>
                  </a:outerShdw>
                </a:effectLst>
              </a:rPr>
              <a:t>34</a:t>
            </a:r>
            <a:r>
              <a:rPr lang="pl-PL" altLang="en-US" sz="3600" b="1">
                <a:solidFill>
                  <a:srgbClr val="7030A0"/>
                </a:solidFill>
                <a:effectLst>
                  <a:outerShdw blurRad="38100" dist="38100" dir="2700000" algn="tl">
                    <a:srgbClr val="C0C0C0"/>
                  </a:outerShdw>
                </a:effectLst>
              </a:rPr>
              <a:t> </a:t>
            </a:r>
            <a:r>
              <a:rPr lang="pl-PL" altLang="en-US" sz="3200" b="1">
                <a:solidFill>
                  <a:srgbClr val="7030A0"/>
                </a:solidFill>
                <a:effectLst>
                  <a:outerShdw blurRad="38100" dist="38100" dir="2700000" algn="tl">
                    <a:srgbClr val="C0C0C0"/>
                  </a:outerShdw>
                </a:effectLst>
              </a:rPr>
              <a:t>koordynatorów EWWR</a:t>
            </a:r>
            <a:endParaRPr lang="de-DE" altLang="en-US" sz="3200" b="1">
              <a:solidFill>
                <a:srgbClr val="7030A0"/>
              </a:solidFill>
              <a:effectLst>
                <a:outerShdw blurRad="38100" dist="38100" dir="2700000" algn="tl">
                  <a:srgbClr val="C0C0C0"/>
                </a:outerShdw>
              </a:effectLst>
            </a:endParaRPr>
          </a:p>
        </p:txBody>
      </p:sp>
      <p:sp>
        <p:nvSpPr>
          <p:cNvPr id="76813" name="Oval 13"/>
          <p:cNvSpPr>
            <a:spLocks noChangeArrowheads="1"/>
          </p:cNvSpPr>
          <p:nvPr/>
        </p:nvSpPr>
        <p:spPr bwMode="auto">
          <a:xfrm>
            <a:off x="11029950" y="1200150"/>
            <a:ext cx="1162050" cy="1149350"/>
          </a:xfrm>
          <a:prstGeom prst="ellipse">
            <a:avLst/>
          </a:prstGeom>
          <a:solidFill>
            <a:srgbClr val="00A200"/>
          </a:solidFill>
          <a:ln w="9525">
            <a:noFill/>
            <a:round/>
            <a:headEnd/>
            <a:tailEnd/>
          </a:ln>
          <a:effectLst/>
        </p:spPr>
        <p:txBody>
          <a:bodyPr wrap="none" anchor="ctr"/>
          <a:lstStyle/>
          <a:p>
            <a:pPr algn="ctr"/>
            <a:r>
              <a:rPr lang="pl-PL" sz="1200" b="1">
                <a:solidFill>
                  <a:schemeClr val="bg1"/>
                </a:solidFill>
              </a:rPr>
              <a:t>Zmiana</a:t>
            </a:r>
            <a:br>
              <a:rPr lang="pl-PL" sz="1200" b="1">
                <a:solidFill>
                  <a:schemeClr val="bg1"/>
                </a:solidFill>
              </a:rPr>
            </a:br>
            <a:r>
              <a:rPr lang="pl-PL" sz="1200" b="1">
                <a:solidFill>
                  <a:schemeClr val="bg1"/>
                </a:solidFill>
              </a:rPr>
              <a:t>zachowania</a:t>
            </a:r>
            <a:endParaRPr lang="en-GB" sz="1200" b="1">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3" descr="Z:\Projects\EWWR\2_Communication\8_Maps\EWWR_map_2015_V01_600px.png"/>
          <p:cNvPicPr>
            <a:picLocks noChangeAspect="1" noChangeArrowheads="1"/>
          </p:cNvPicPr>
          <p:nvPr/>
        </p:nvPicPr>
        <p:blipFill>
          <a:blip r:embed="rId3"/>
          <a:srcRect/>
          <a:stretch>
            <a:fillRect/>
          </a:stretch>
        </p:blipFill>
        <p:spPr bwMode="auto">
          <a:xfrm>
            <a:off x="4806950" y="1028700"/>
            <a:ext cx="5715000" cy="5829300"/>
          </a:xfrm>
          <a:prstGeom prst="rect">
            <a:avLst/>
          </a:prstGeom>
          <a:noFill/>
          <a:ln w="9525">
            <a:noFill/>
            <a:miter lim="800000"/>
            <a:headEnd/>
            <a:tailEnd/>
          </a:ln>
        </p:spPr>
      </p:pic>
      <p:pic>
        <p:nvPicPr>
          <p:cNvPr id="78850" name="Picture 16"/>
          <p:cNvPicPr>
            <a:picLocks noChangeAspect="1"/>
          </p:cNvPicPr>
          <p:nvPr/>
        </p:nvPicPr>
        <p:blipFill>
          <a:blip r:embed="rId4"/>
          <a:srcRect l="28683" t="28525" r="30414" b="28609"/>
          <a:stretch>
            <a:fillRect/>
          </a:stretch>
        </p:blipFill>
        <p:spPr bwMode="auto">
          <a:xfrm>
            <a:off x="11180763" y="5776913"/>
            <a:ext cx="1011237" cy="1081087"/>
          </a:xfrm>
          <a:prstGeom prst="rect">
            <a:avLst/>
          </a:prstGeom>
          <a:noFill/>
          <a:ln w="9525">
            <a:noFill/>
            <a:miter lim="800000"/>
            <a:headEnd/>
            <a:tailEnd/>
          </a:ln>
        </p:spPr>
      </p:pic>
      <p:grpSp>
        <p:nvGrpSpPr>
          <p:cNvPr id="78851" name="Group 12"/>
          <p:cNvGrpSpPr>
            <a:grpSpLocks/>
          </p:cNvGrpSpPr>
          <p:nvPr/>
        </p:nvGrpSpPr>
        <p:grpSpPr bwMode="auto">
          <a:xfrm>
            <a:off x="-47625" y="995363"/>
            <a:ext cx="12239625" cy="590550"/>
            <a:chOff x="-35496" y="995843"/>
            <a:chExt cx="9179498" cy="590521"/>
          </a:xfrm>
        </p:grpSpPr>
        <p:sp>
          <p:nvSpPr>
            <p:cNvPr id="14" name="Rectangle 13"/>
            <p:cNvSpPr/>
            <p:nvPr/>
          </p:nvSpPr>
          <p:spPr>
            <a:xfrm rot="5400000">
              <a:off x="4504250" y="-3543903"/>
              <a:ext cx="100007"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15" name="Isosceles Triangle 14"/>
            <p:cNvSpPr/>
            <p:nvPr/>
          </p:nvSpPr>
          <p:spPr>
            <a:xfrm rot="10800000">
              <a:off x="539562" y="1102200"/>
              <a:ext cx="970336" cy="484164"/>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grpSp>
      <p:sp>
        <p:nvSpPr>
          <p:cNvPr id="78852" name="TextBox 15"/>
          <p:cNvSpPr txBox="1">
            <a:spLocks noChangeArrowheads="1"/>
          </p:cNvSpPr>
          <p:nvPr/>
        </p:nvSpPr>
        <p:spPr bwMode="auto">
          <a:xfrm>
            <a:off x="431800" y="188913"/>
            <a:ext cx="11328400" cy="762000"/>
          </a:xfrm>
          <a:prstGeom prst="rect">
            <a:avLst/>
          </a:prstGeom>
          <a:noFill/>
          <a:ln w="9525">
            <a:noFill/>
            <a:miter lim="800000"/>
            <a:headEnd/>
            <a:tailEnd/>
          </a:ln>
        </p:spPr>
        <p:txBody>
          <a:bodyPr>
            <a:spAutoFit/>
          </a:bodyPr>
          <a:lstStyle/>
          <a:p>
            <a:r>
              <a:rPr lang="pl-PL" sz="4400">
                <a:solidFill>
                  <a:srgbClr val="003B93"/>
                </a:solidFill>
                <a:latin typeface="Arial Narrow" pitchFamily="34" charset="0"/>
              </a:rPr>
              <a:t>Pomóż nam wypełnić lukę</a:t>
            </a:r>
            <a:r>
              <a:rPr lang="en-GB" sz="4400">
                <a:solidFill>
                  <a:srgbClr val="003B93"/>
                </a:solidFill>
                <a:latin typeface="Arial Narrow" pitchFamily="34" charset="0"/>
              </a:rPr>
              <a:t>!</a:t>
            </a:r>
            <a:endParaRPr lang="fr-BE" sz="4400">
              <a:solidFill>
                <a:srgbClr val="003B93"/>
              </a:solidFill>
              <a:latin typeface="Arial Narrow" pitchFamily="34" charset="0"/>
            </a:endParaRPr>
          </a:p>
        </p:txBody>
      </p:sp>
      <p:pic>
        <p:nvPicPr>
          <p:cNvPr id="78853" name="Picture 2"/>
          <p:cNvPicPr>
            <a:picLocks noChangeAspect="1" noChangeArrowheads="1"/>
          </p:cNvPicPr>
          <p:nvPr/>
        </p:nvPicPr>
        <p:blipFill>
          <a:blip r:embed="rId5"/>
          <a:srcRect/>
          <a:stretch>
            <a:fillRect/>
          </a:stretch>
        </p:blipFill>
        <p:spPr bwMode="auto">
          <a:xfrm>
            <a:off x="11039475" y="1119188"/>
            <a:ext cx="1152525" cy="1257300"/>
          </a:xfrm>
          <a:prstGeom prst="rect">
            <a:avLst/>
          </a:prstGeom>
          <a:noFill/>
          <a:ln w="9525">
            <a:noFill/>
            <a:miter lim="800000"/>
            <a:headEnd/>
            <a:tailEnd/>
          </a:ln>
        </p:spPr>
      </p:pic>
      <p:sp>
        <p:nvSpPr>
          <p:cNvPr id="78854" name="TextBox 24"/>
          <p:cNvSpPr txBox="1">
            <a:spLocks noChangeArrowheads="1"/>
          </p:cNvSpPr>
          <p:nvPr/>
        </p:nvSpPr>
        <p:spPr bwMode="auto">
          <a:xfrm>
            <a:off x="10534650" y="1184275"/>
            <a:ext cx="504825" cy="584200"/>
          </a:xfrm>
          <a:prstGeom prst="rect">
            <a:avLst/>
          </a:prstGeom>
          <a:noFill/>
          <a:ln w="9525">
            <a:noFill/>
            <a:miter lim="800000"/>
            <a:headEnd/>
            <a:tailEnd/>
          </a:ln>
        </p:spPr>
        <p:txBody>
          <a:bodyPr>
            <a:spAutoFit/>
          </a:bodyPr>
          <a:lstStyle/>
          <a:p>
            <a:r>
              <a:rPr lang="en-GB" sz="3200" b="1"/>
              <a:t>5</a:t>
            </a:r>
            <a:endParaRPr lang="fr-BE" sz="3200" b="1"/>
          </a:p>
        </p:txBody>
      </p:sp>
      <p:sp>
        <p:nvSpPr>
          <p:cNvPr id="31" name="Rectangle 6"/>
          <p:cNvSpPr>
            <a:spLocks noChangeArrowheads="1"/>
          </p:cNvSpPr>
          <p:nvPr/>
        </p:nvSpPr>
        <p:spPr bwMode="gray">
          <a:xfrm rot="10800000" flipV="1">
            <a:off x="-269875" y="2828925"/>
            <a:ext cx="5443538" cy="1147763"/>
          </a:xfrm>
          <a:prstGeom prst="rect">
            <a:avLst/>
          </a:prstGeom>
          <a:noFill/>
          <a:ln w="9525">
            <a:noFill/>
            <a:miter lim="800000"/>
            <a:headEnd/>
            <a:tailEnd/>
          </a:ln>
        </p:spPr>
        <p:txBody>
          <a:bodyPr anchor="ctr"/>
          <a:lstStyle/>
          <a:p>
            <a:pPr algn="ctr">
              <a:spcBef>
                <a:spcPct val="50000"/>
              </a:spcBef>
            </a:pPr>
            <a:r>
              <a:rPr lang="pl-PL" sz="6000" b="1">
                <a:solidFill>
                  <a:srgbClr val="C00000"/>
                </a:solidFill>
                <a:effectLst>
                  <a:outerShdw blurRad="38100" dist="38100" dir="2700000" algn="tl">
                    <a:srgbClr val="C0C0C0"/>
                  </a:outerShdw>
                </a:effectLst>
                <a:latin typeface="Calibri" pitchFamily="34" charset="0"/>
              </a:rPr>
              <a:t>WEŹ UDZIAŁ</a:t>
            </a:r>
            <a:r>
              <a:rPr lang="fr-BE" sz="6000" b="1">
                <a:solidFill>
                  <a:srgbClr val="C00000"/>
                </a:solidFill>
                <a:effectLst>
                  <a:outerShdw blurRad="38100" dist="38100" dir="2700000" algn="tl">
                    <a:srgbClr val="C0C0C0"/>
                  </a:outerShdw>
                </a:effectLst>
                <a:latin typeface="Calibri" pitchFamily="34" charset="0"/>
              </a:rPr>
              <a:t>!</a:t>
            </a:r>
          </a:p>
          <a:p>
            <a:pPr algn="ctr">
              <a:spcBef>
                <a:spcPct val="50000"/>
              </a:spcBef>
            </a:pPr>
            <a:r>
              <a:rPr lang="fr-BE" sz="3600" b="1">
                <a:solidFill>
                  <a:srgbClr val="C00000"/>
                </a:solidFill>
                <a:latin typeface="Calibri" pitchFamily="34" charset="0"/>
              </a:rPr>
              <a:t>21-29 </a:t>
            </a:r>
            <a:r>
              <a:rPr lang="pl-PL" sz="3600" b="1">
                <a:solidFill>
                  <a:srgbClr val="C00000"/>
                </a:solidFill>
                <a:latin typeface="Calibri" pitchFamily="34" charset="0"/>
              </a:rPr>
              <a:t>LISTOPAD</a:t>
            </a:r>
            <a:r>
              <a:rPr lang="fr-BE" sz="3600" b="1">
                <a:solidFill>
                  <a:srgbClr val="C00000"/>
                </a:solidFill>
                <a:latin typeface="Calibri" pitchFamily="34" charset="0"/>
              </a:rPr>
              <a:t> 2015 !</a:t>
            </a:r>
            <a:endParaRPr lang="en-US" sz="3600" b="1">
              <a:solidFill>
                <a:srgbClr val="C00000"/>
              </a:solidFill>
              <a:latin typeface="Calibri" pitchFamily="34" charset="0"/>
            </a:endParaRPr>
          </a:p>
        </p:txBody>
      </p:sp>
      <p:sp>
        <p:nvSpPr>
          <p:cNvPr id="2" name="Oval 1"/>
          <p:cNvSpPr/>
          <p:nvPr/>
        </p:nvSpPr>
        <p:spPr>
          <a:xfrm>
            <a:off x="7613650" y="3694113"/>
            <a:ext cx="1362075" cy="10223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8860" name="Oval 12"/>
          <p:cNvSpPr>
            <a:spLocks noChangeArrowheads="1"/>
          </p:cNvSpPr>
          <p:nvPr/>
        </p:nvSpPr>
        <p:spPr bwMode="auto">
          <a:xfrm>
            <a:off x="11029950" y="1200150"/>
            <a:ext cx="1162050" cy="1149350"/>
          </a:xfrm>
          <a:prstGeom prst="ellipse">
            <a:avLst/>
          </a:prstGeom>
          <a:solidFill>
            <a:srgbClr val="00A200"/>
          </a:solidFill>
          <a:ln w="9525">
            <a:noFill/>
            <a:round/>
            <a:headEnd/>
            <a:tailEnd/>
          </a:ln>
          <a:effectLst/>
        </p:spPr>
        <p:txBody>
          <a:bodyPr wrap="none" anchor="ctr"/>
          <a:lstStyle/>
          <a:p>
            <a:pPr algn="ctr"/>
            <a:r>
              <a:rPr lang="pl-PL" sz="1200" b="1">
                <a:solidFill>
                  <a:schemeClr val="bg1"/>
                </a:solidFill>
              </a:rPr>
              <a:t>Zmiana</a:t>
            </a:r>
            <a:br>
              <a:rPr lang="pl-PL" sz="1200" b="1">
                <a:solidFill>
                  <a:schemeClr val="bg1"/>
                </a:solidFill>
              </a:rPr>
            </a:br>
            <a:r>
              <a:rPr lang="pl-PL" sz="1200" b="1">
                <a:solidFill>
                  <a:schemeClr val="bg1"/>
                </a:solidFill>
              </a:rPr>
              <a:t>zachowania</a:t>
            </a:r>
            <a:endParaRPr lang="en-GB" sz="1200" b="1">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915" name="Group 19"/>
          <p:cNvGrpSpPr>
            <a:grpSpLocks/>
          </p:cNvGrpSpPr>
          <p:nvPr/>
        </p:nvGrpSpPr>
        <p:grpSpPr bwMode="auto">
          <a:xfrm>
            <a:off x="6445250" y="1095375"/>
            <a:ext cx="5746750" cy="5762625"/>
            <a:chOff x="1830" y="690"/>
            <a:chExt cx="3620" cy="3630"/>
          </a:xfrm>
        </p:grpSpPr>
        <p:pic>
          <p:nvPicPr>
            <p:cNvPr id="80916" name="Picture 4"/>
            <p:cNvPicPr>
              <a:picLocks noChangeAspect="1" noChangeArrowheads="1"/>
            </p:cNvPicPr>
            <p:nvPr/>
          </p:nvPicPr>
          <p:blipFill>
            <a:blip r:embed="rId3"/>
            <a:srcRect l="13541" r="13196"/>
            <a:stretch>
              <a:fillRect/>
            </a:stretch>
          </p:blipFill>
          <p:spPr bwMode="auto">
            <a:xfrm>
              <a:off x="1830" y="690"/>
              <a:ext cx="3620" cy="3630"/>
            </a:xfrm>
            <a:prstGeom prst="rect">
              <a:avLst/>
            </a:prstGeom>
            <a:noFill/>
            <a:ln w="9525">
              <a:noFill/>
              <a:miter lim="800000"/>
              <a:headEnd/>
              <a:tailEnd/>
            </a:ln>
          </p:spPr>
        </p:pic>
        <p:sp>
          <p:nvSpPr>
            <p:cNvPr id="80917" name="Oval 21"/>
            <p:cNvSpPr>
              <a:spLocks noChangeArrowheads="1"/>
            </p:cNvSpPr>
            <p:nvPr/>
          </p:nvSpPr>
          <p:spPr bwMode="auto">
            <a:xfrm>
              <a:off x="2892" y="1764"/>
              <a:ext cx="1416" cy="1488"/>
            </a:xfrm>
            <a:prstGeom prst="ellipse">
              <a:avLst/>
            </a:prstGeom>
            <a:solidFill>
              <a:srgbClr val="A50021"/>
            </a:solidFill>
            <a:ln w="9525">
              <a:noFill/>
              <a:round/>
              <a:headEnd/>
              <a:tailEnd/>
            </a:ln>
            <a:effectLst/>
          </p:spPr>
          <p:txBody>
            <a:bodyPr wrap="none" anchor="ctr"/>
            <a:lstStyle/>
            <a:p>
              <a:pPr algn="ctr">
                <a:lnSpc>
                  <a:spcPct val="150000"/>
                </a:lnSpc>
              </a:pPr>
              <a:r>
                <a:rPr lang="pl-PL" sz="2000" b="1">
                  <a:solidFill>
                    <a:schemeClr val="bg1"/>
                  </a:solidFill>
                </a:rPr>
                <a:t>Władze </a:t>
              </a:r>
              <a:br>
                <a:rPr lang="pl-PL" sz="2000" b="1">
                  <a:solidFill>
                    <a:schemeClr val="bg1"/>
                  </a:solidFill>
                </a:rPr>
              </a:br>
              <a:r>
                <a:rPr lang="pl-PL" sz="2000" b="1">
                  <a:solidFill>
                    <a:schemeClr val="bg1"/>
                  </a:solidFill>
                </a:rPr>
                <a:t>lokalne </a:t>
              </a:r>
              <a:br>
                <a:rPr lang="pl-PL" sz="2000" b="1">
                  <a:solidFill>
                    <a:schemeClr val="bg1"/>
                  </a:solidFill>
                </a:rPr>
              </a:br>
              <a:r>
                <a:rPr lang="pl-PL" sz="2000" b="1">
                  <a:solidFill>
                    <a:schemeClr val="bg1"/>
                  </a:solidFill>
                </a:rPr>
                <a:t>i regionalne</a:t>
              </a:r>
              <a:endParaRPr lang="en-GB" sz="2000" b="1">
                <a:solidFill>
                  <a:schemeClr val="bg1"/>
                </a:solidFill>
              </a:endParaRPr>
            </a:p>
          </p:txBody>
        </p:sp>
        <p:sp>
          <p:nvSpPr>
            <p:cNvPr id="80918" name="Oval 22"/>
            <p:cNvSpPr>
              <a:spLocks noChangeArrowheads="1"/>
            </p:cNvSpPr>
            <p:nvPr/>
          </p:nvSpPr>
          <p:spPr bwMode="auto">
            <a:xfrm>
              <a:off x="1974" y="2592"/>
              <a:ext cx="732" cy="732"/>
            </a:xfrm>
            <a:prstGeom prst="ellipse">
              <a:avLst/>
            </a:prstGeom>
            <a:solidFill>
              <a:srgbClr val="0099CC"/>
            </a:solidFill>
            <a:ln w="9525">
              <a:noFill/>
              <a:round/>
              <a:headEnd/>
              <a:tailEnd/>
            </a:ln>
            <a:effectLst/>
          </p:spPr>
          <p:txBody>
            <a:bodyPr wrap="none" anchor="ctr"/>
            <a:lstStyle/>
            <a:p>
              <a:pPr algn="ctr"/>
              <a:r>
                <a:rPr lang="pl-PL" sz="1200" b="1">
                  <a:solidFill>
                    <a:schemeClr val="bg1"/>
                  </a:solidFill>
                </a:rPr>
                <a:t>Subsydia</a:t>
              </a:r>
              <a:endParaRPr lang="en-GB" sz="1200" b="1">
                <a:solidFill>
                  <a:schemeClr val="bg1"/>
                </a:solidFill>
              </a:endParaRPr>
            </a:p>
          </p:txBody>
        </p:sp>
        <p:sp>
          <p:nvSpPr>
            <p:cNvPr id="80919" name="Oval 23"/>
            <p:cNvSpPr>
              <a:spLocks noChangeArrowheads="1"/>
            </p:cNvSpPr>
            <p:nvPr/>
          </p:nvSpPr>
          <p:spPr bwMode="auto">
            <a:xfrm>
              <a:off x="1972" y="1684"/>
              <a:ext cx="732" cy="744"/>
            </a:xfrm>
            <a:prstGeom prst="ellipse">
              <a:avLst/>
            </a:prstGeom>
            <a:solidFill>
              <a:srgbClr val="0099CC"/>
            </a:solidFill>
            <a:ln w="9525">
              <a:noFill/>
              <a:round/>
              <a:headEnd/>
              <a:tailEnd/>
            </a:ln>
            <a:effectLst/>
          </p:spPr>
          <p:txBody>
            <a:bodyPr wrap="none" anchor="ctr"/>
            <a:lstStyle/>
            <a:p>
              <a:pPr algn="ctr"/>
              <a:r>
                <a:rPr lang="pl-PL" sz="1200" b="1">
                  <a:solidFill>
                    <a:schemeClr val="bg1"/>
                  </a:solidFill>
                </a:rPr>
                <a:t>Podatki </a:t>
              </a:r>
              <a:br>
                <a:rPr lang="pl-PL" sz="1200" b="1">
                  <a:solidFill>
                    <a:schemeClr val="bg1"/>
                  </a:solidFill>
                </a:rPr>
              </a:br>
              <a:r>
                <a:rPr lang="pl-PL" sz="1200" b="1">
                  <a:solidFill>
                    <a:schemeClr val="bg1"/>
                  </a:solidFill>
                </a:rPr>
                <a:t>lokalne</a:t>
              </a:r>
              <a:endParaRPr lang="en-GB" sz="1200" b="1">
                <a:solidFill>
                  <a:schemeClr val="bg1"/>
                </a:solidFill>
              </a:endParaRPr>
            </a:p>
          </p:txBody>
        </p:sp>
        <p:sp>
          <p:nvSpPr>
            <p:cNvPr id="80920" name="Oval 24"/>
            <p:cNvSpPr>
              <a:spLocks noChangeArrowheads="1"/>
            </p:cNvSpPr>
            <p:nvPr/>
          </p:nvSpPr>
          <p:spPr bwMode="auto">
            <a:xfrm>
              <a:off x="2450" y="978"/>
              <a:ext cx="732" cy="744"/>
            </a:xfrm>
            <a:prstGeom prst="ellipse">
              <a:avLst/>
            </a:prstGeom>
            <a:solidFill>
              <a:srgbClr val="0099CC"/>
            </a:solidFill>
            <a:ln w="9525">
              <a:noFill/>
              <a:round/>
              <a:headEnd/>
              <a:tailEnd/>
            </a:ln>
            <a:effectLst/>
          </p:spPr>
          <p:txBody>
            <a:bodyPr wrap="none" anchor="ctr"/>
            <a:lstStyle/>
            <a:p>
              <a:pPr algn="ctr"/>
              <a:r>
                <a:rPr lang="pl-PL" sz="1200" b="1">
                  <a:solidFill>
                    <a:schemeClr val="bg1"/>
                  </a:solidFill>
                </a:rPr>
                <a:t>System</a:t>
              </a:r>
              <a:br>
                <a:rPr lang="pl-PL" sz="1200" b="1">
                  <a:solidFill>
                    <a:schemeClr val="bg1"/>
                  </a:solidFill>
                </a:rPr>
              </a:br>
              <a:r>
                <a:rPr lang="pl-PL" sz="1200" b="1">
                  <a:solidFill>
                    <a:schemeClr val="bg1"/>
                  </a:solidFill>
                </a:rPr>
                <a:t>PZTIW</a:t>
              </a:r>
              <a:br>
                <a:rPr lang="pl-PL" sz="1200" b="1">
                  <a:solidFill>
                    <a:schemeClr val="bg1"/>
                  </a:solidFill>
                </a:rPr>
              </a:br>
              <a:r>
                <a:rPr lang="pl-PL" sz="1200" b="1">
                  <a:solidFill>
                    <a:schemeClr val="bg1"/>
                  </a:solidFill>
                </a:rPr>
                <a:t>(PAYT)</a:t>
              </a:r>
              <a:endParaRPr lang="en-GB" sz="1200" b="1">
                <a:solidFill>
                  <a:schemeClr val="bg1"/>
                </a:solidFill>
              </a:endParaRPr>
            </a:p>
          </p:txBody>
        </p:sp>
        <p:sp>
          <p:nvSpPr>
            <p:cNvPr id="80921" name="Oval 25"/>
            <p:cNvSpPr>
              <a:spLocks noChangeArrowheads="1"/>
            </p:cNvSpPr>
            <p:nvPr/>
          </p:nvSpPr>
          <p:spPr bwMode="auto">
            <a:xfrm>
              <a:off x="4548" y="2572"/>
              <a:ext cx="732" cy="744"/>
            </a:xfrm>
            <a:prstGeom prst="ellipse">
              <a:avLst/>
            </a:prstGeom>
            <a:solidFill>
              <a:srgbClr val="D67F00"/>
            </a:solidFill>
            <a:ln w="9525">
              <a:noFill/>
              <a:round/>
              <a:headEnd/>
              <a:tailEnd/>
            </a:ln>
            <a:effectLst/>
          </p:spPr>
          <p:txBody>
            <a:bodyPr wrap="none" anchor="ctr"/>
            <a:lstStyle/>
            <a:p>
              <a:pPr algn="ctr"/>
              <a:r>
                <a:rPr lang="pl-PL" sz="1200" b="1"/>
                <a:t>Centra</a:t>
              </a:r>
              <a:br>
                <a:rPr lang="pl-PL" sz="1200" b="1"/>
              </a:br>
              <a:r>
                <a:rPr lang="pl-PL" sz="1200" b="1"/>
                <a:t>ponownego</a:t>
              </a:r>
              <a:br>
                <a:rPr lang="pl-PL" sz="1200" b="1"/>
              </a:br>
              <a:r>
                <a:rPr lang="pl-PL" sz="1200" b="1"/>
                <a:t>użycia</a:t>
              </a:r>
              <a:endParaRPr lang="en-GB" sz="1200" b="1"/>
            </a:p>
          </p:txBody>
        </p:sp>
        <p:sp>
          <p:nvSpPr>
            <p:cNvPr id="80922" name="Oval 26"/>
            <p:cNvSpPr>
              <a:spLocks noChangeArrowheads="1"/>
            </p:cNvSpPr>
            <p:nvPr/>
          </p:nvSpPr>
          <p:spPr bwMode="auto">
            <a:xfrm>
              <a:off x="2446" y="3284"/>
              <a:ext cx="732" cy="744"/>
            </a:xfrm>
            <a:prstGeom prst="ellipse">
              <a:avLst/>
            </a:prstGeom>
            <a:solidFill>
              <a:srgbClr val="0099CC"/>
            </a:solidFill>
            <a:ln w="9525">
              <a:noFill/>
              <a:round/>
              <a:headEnd/>
              <a:tailEnd/>
            </a:ln>
            <a:effectLst/>
          </p:spPr>
          <p:txBody>
            <a:bodyPr wrap="none" anchor="ctr"/>
            <a:lstStyle/>
            <a:p>
              <a:pPr algn="ctr"/>
              <a:r>
                <a:rPr lang="pl-PL" sz="1200" b="1">
                  <a:solidFill>
                    <a:schemeClr val="bg1"/>
                  </a:solidFill>
                </a:rPr>
                <a:t>Eko-parki</a:t>
              </a:r>
              <a:br>
                <a:rPr lang="pl-PL" sz="1200" b="1">
                  <a:solidFill>
                    <a:schemeClr val="bg1"/>
                  </a:solidFill>
                </a:rPr>
              </a:br>
              <a:r>
                <a:rPr lang="pl-PL" sz="1200" b="1">
                  <a:solidFill>
                    <a:schemeClr val="bg1"/>
                  </a:solidFill>
                </a:rPr>
                <a:t>wsparcie</a:t>
              </a:r>
              <a:br>
                <a:rPr lang="pl-PL" sz="1200" b="1">
                  <a:solidFill>
                    <a:schemeClr val="bg1"/>
                  </a:solidFill>
                </a:rPr>
              </a:br>
              <a:r>
                <a:rPr lang="pl-PL" sz="1200" b="1">
                  <a:solidFill>
                    <a:schemeClr val="bg1"/>
                  </a:solidFill>
                </a:rPr>
                <a:t>MSP</a:t>
              </a:r>
              <a:endParaRPr lang="en-GB" sz="1200" b="1">
                <a:solidFill>
                  <a:schemeClr val="bg1"/>
                </a:solidFill>
              </a:endParaRPr>
            </a:p>
          </p:txBody>
        </p:sp>
        <p:sp>
          <p:nvSpPr>
            <p:cNvPr id="80923" name="Oval 27"/>
            <p:cNvSpPr>
              <a:spLocks noChangeArrowheads="1"/>
            </p:cNvSpPr>
            <p:nvPr/>
          </p:nvSpPr>
          <p:spPr bwMode="auto">
            <a:xfrm>
              <a:off x="3250" y="710"/>
              <a:ext cx="732" cy="744"/>
            </a:xfrm>
            <a:prstGeom prst="ellipse">
              <a:avLst/>
            </a:prstGeom>
            <a:solidFill>
              <a:srgbClr val="00A200"/>
            </a:solidFill>
            <a:ln w="9525">
              <a:noFill/>
              <a:round/>
              <a:headEnd/>
              <a:tailEnd/>
            </a:ln>
            <a:effectLst/>
          </p:spPr>
          <p:txBody>
            <a:bodyPr wrap="none" anchor="ctr"/>
            <a:lstStyle/>
            <a:p>
              <a:pPr algn="ctr"/>
              <a:r>
                <a:rPr lang="pl-PL" sz="1200" b="1">
                  <a:solidFill>
                    <a:schemeClr val="bg1"/>
                  </a:solidFill>
                </a:rPr>
                <a:t>Planowanie</a:t>
              </a:r>
              <a:endParaRPr lang="en-GB" sz="1200" b="1">
                <a:solidFill>
                  <a:schemeClr val="bg1"/>
                </a:solidFill>
              </a:endParaRPr>
            </a:p>
          </p:txBody>
        </p:sp>
        <p:sp>
          <p:nvSpPr>
            <p:cNvPr id="80924" name="Oval 28"/>
            <p:cNvSpPr>
              <a:spLocks noChangeArrowheads="1"/>
            </p:cNvSpPr>
            <p:nvPr/>
          </p:nvSpPr>
          <p:spPr bwMode="auto">
            <a:xfrm>
              <a:off x="4048" y="986"/>
              <a:ext cx="732" cy="744"/>
            </a:xfrm>
            <a:prstGeom prst="ellipse">
              <a:avLst/>
            </a:prstGeom>
            <a:solidFill>
              <a:srgbClr val="00A200"/>
            </a:solidFill>
            <a:ln w="9525">
              <a:noFill/>
              <a:round/>
              <a:headEnd/>
              <a:tailEnd/>
            </a:ln>
            <a:effectLst/>
          </p:spPr>
          <p:txBody>
            <a:bodyPr wrap="none" anchor="ctr"/>
            <a:lstStyle/>
            <a:p>
              <a:pPr algn="ctr"/>
              <a:r>
                <a:rPr lang="pl-PL" sz="1200" b="1">
                  <a:solidFill>
                    <a:schemeClr val="bg1"/>
                  </a:solidFill>
                </a:rPr>
                <a:t>Zielone </a:t>
              </a:r>
              <a:br>
                <a:rPr lang="pl-PL" sz="1200" b="1">
                  <a:solidFill>
                    <a:schemeClr val="bg1"/>
                  </a:solidFill>
                </a:rPr>
              </a:br>
              <a:r>
                <a:rPr lang="pl-PL" sz="1200" b="1">
                  <a:solidFill>
                    <a:schemeClr val="bg1"/>
                  </a:solidFill>
                </a:rPr>
                <a:t>zamówienia</a:t>
              </a:r>
              <a:br>
                <a:rPr lang="pl-PL" sz="1200" b="1">
                  <a:solidFill>
                    <a:schemeClr val="bg1"/>
                  </a:solidFill>
                </a:rPr>
              </a:br>
              <a:r>
                <a:rPr lang="pl-PL" sz="1200" b="1">
                  <a:solidFill>
                    <a:schemeClr val="bg1"/>
                  </a:solidFill>
                </a:rPr>
                <a:t>publiczne</a:t>
              </a:r>
              <a:endParaRPr lang="en-GB" sz="1200" b="1">
                <a:solidFill>
                  <a:schemeClr val="bg1"/>
                </a:solidFill>
              </a:endParaRPr>
            </a:p>
          </p:txBody>
        </p:sp>
        <p:sp>
          <p:nvSpPr>
            <p:cNvPr id="80925" name="Oval 29"/>
            <p:cNvSpPr>
              <a:spLocks noChangeArrowheads="1"/>
            </p:cNvSpPr>
            <p:nvPr/>
          </p:nvSpPr>
          <p:spPr bwMode="auto">
            <a:xfrm>
              <a:off x="4552" y="1676"/>
              <a:ext cx="732" cy="780"/>
            </a:xfrm>
            <a:prstGeom prst="ellipse">
              <a:avLst/>
            </a:prstGeom>
            <a:solidFill>
              <a:srgbClr val="00A200"/>
            </a:solidFill>
            <a:ln w="9525">
              <a:noFill/>
              <a:round/>
              <a:headEnd/>
              <a:tailEnd/>
            </a:ln>
            <a:effectLst/>
          </p:spPr>
          <p:txBody>
            <a:bodyPr wrap="none" anchor="ctr"/>
            <a:lstStyle/>
            <a:p>
              <a:pPr algn="ctr"/>
              <a:r>
                <a:rPr lang="pl-PL" sz="1200" b="1">
                  <a:solidFill>
                    <a:schemeClr val="bg1"/>
                  </a:solidFill>
                </a:rPr>
                <a:t>Zmiana</a:t>
              </a:r>
              <a:br>
                <a:rPr lang="pl-PL" sz="1200" b="1">
                  <a:solidFill>
                    <a:schemeClr val="bg1"/>
                  </a:solidFill>
                </a:rPr>
              </a:br>
              <a:r>
                <a:rPr lang="pl-PL" sz="1200" b="1">
                  <a:solidFill>
                    <a:schemeClr val="bg1"/>
                  </a:solidFill>
                </a:rPr>
                <a:t>zachowania</a:t>
              </a:r>
              <a:endParaRPr lang="en-GB" sz="1200" b="1">
                <a:solidFill>
                  <a:schemeClr val="bg1"/>
                </a:solidFill>
              </a:endParaRPr>
            </a:p>
          </p:txBody>
        </p:sp>
        <p:sp>
          <p:nvSpPr>
            <p:cNvPr id="80926" name="Oval 30"/>
            <p:cNvSpPr>
              <a:spLocks noChangeArrowheads="1"/>
            </p:cNvSpPr>
            <p:nvPr/>
          </p:nvSpPr>
          <p:spPr bwMode="auto">
            <a:xfrm>
              <a:off x="4066" y="3308"/>
              <a:ext cx="732" cy="744"/>
            </a:xfrm>
            <a:prstGeom prst="ellipse">
              <a:avLst/>
            </a:prstGeom>
            <a:solidFill>
              <a:srgbClr val="D67F00"/>
            </a:solidFill>
            <a:ln w="9525">
              <a:noFill/>
              <a:round/>
              <a:headEnd/>
              <a:tailEnd/>
            </a:ln>
            <a:effectLst/>
          </p:spPr>
          <p:txBody>
            <a:bodyPr wrap="none" anchor="ctr"/>
            <a:lstStyle/>
            <a:p>
              <a:pPr algn="ctr"/>
              <a:r>
                <a:rPr lang="pl-PL" sz="1200" b="1"/>
                <a:t>Selektywna </a:t>
              </a:r>
              <a:br>
                <a:rPr lang="pl-PL" sz="1200" b="1"/>
              </a:br>
              <a:r>
                <a:rPr lang="pl-PL" sz="1200" b="1"/>
                <a:t>zbiórka</a:t>
              </a:r>
              <a:br>
                <a:rPr lang="pl-PL" sz="1200" b="1"/>
              </a:br>
              <a:r>
                <a:rPr lang="pl-PL" sz="1200" b="1"/>
                <a:t>i recykling</a:t>
              </a:r>
              <a:endParaRPr lang="en-GB" sz="1200" b="1"/>
            </a:p>
          </p:txBody>
        </p:sp>
        <p:sp>
          <p:nvSpPr>
            <p:cNvPr id="80927" name="Oval 31"/>
            <p:cNvSpPr>
              <a:spLocks noChangeArrowheads="1"/>
            </p:cNvSpPr>
            <p:nvPr/>
          </p:nvSpPr>
          <p:spPr bwMode="auto">
            <a:xfrm>
              <a:off x="3250" y="3558"/>
              <a:ext cx="732" cy="732"/>
            </a:xfrm>
            <a:prstGeom prst="ellipse">
              <a:avLst/>
            </a:prstGeom>
            <a:solidFill>
              <a:srgbClr val="7F417B"/>
            </a:solidFill>
            <a:ln w="9525">
              <a:noFill/>
              <a:round/>
              <a:headEnd/>
              <a:tailEnd/>
            </a:ln>
            <a:effectLst/>
          </p:spPr>
          <p:txBody>
            <a:bodyPr wrap="none" anchor="ctr"/>
            <a:lstStyle/>
            <a:p>
              <a:pPr algn="ctr"/>
              <a:r>
                <a:rPr lang="pl-PL" sz="1200" b="1">
                  <a:solidFill>
                    <a:schemeClr val="bg1"/>
                  </a:solidFill>
                </a:rPr>
                <a:t>Monitoring</a:t>
              </a:r>
              <a:endParaRPr lang="en-GB" sz="1200" b="1">
                <a:solidFill>
                  <a:schemeClr val="bg1"/>
                </a:solidFill>
              </a:endParaRPr>
            </a:p>
          </p:txBody>
        </p:sp>
      </p:grpSp>
      <p:grpSp>
        <p:nvGrpSpPr>
          <p:cNvPr id="80898" name="Group 9"/>
          <p:cNvGrpSpPr>
            <a:grpSpLocks/>
          </p:cNvGrpSpPr>
          <p:nvPr/>
        </p:nvGrpSpPr>
        <p:grpSpPr bwMode="auto">
          <a:xfrm>
            <a:off x="-47625" y="995363"/>
            <a:ext cx="12239625" cy="590550"/>
            <a:chOff x="-35496" y="995843"/>
            <a:chExt cx="9179498" cy="590521"/>
          </a:xfrm>
        </p:grpSpPr>
        <p:sp>
          <p:nvSpPr>
            <p:cNvPr id="8" name="Rectangle 7"/>
            <p:cNvSpPr/>
            <p:nvPr/>
          </p:nvSpPr>
          <p:spPr>
            <a:xfrm rot="5400000">
              <a:off x="4504250" y="-3543903"/>
              <a:ext cx="100007"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9" name="Isosceles Triangle 8"/>
            <p:cNvSpPr/>
            <p:nvPr/>
          </p:nvSpPr>
          <p:spPr>
            <a:xfrm rot="10800000">
              <a:off x="539562" y="1102200"/>
              <a:ext cx="970336" cy="484164"/>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grpSp>
      <p:pic>
        <p:nvPicPr>
          <p:cNvPr id="80899" name="Picture 57"/>
          <p:cNvPicPr>
            <a:picLocks noChangeAspect="1"/>
          </p:cNvPicPr>
          <p:nvPr/>
        </p:nvPicPr>
        <p:blipFill>
          <a:blip r:embed="rId4"/>
          <a:srcRect l="28683" t="28525" r="30414" b="28609"/>
          <a:stretch>
            <a:fillRect/>
          </a:stretch>
        </p:blipFill>
        <p:spPr bwMode="auto">
          <a:xfrm>
            <a:off x="11180763" y="5776913"/>
            <a:ext cx="1011237" cy="1081087"/>
          </a:xfrm>
          <a:prstGeom prst="rect">
            <a:avLst/>
          </a:prstGeom>
          <a:noFill/>
          <a:ln w="9525">
            <a:noFill/>
            <a:miter lim="800000"/>
            <a:headEnd/>
            <a:tailEnd/>
          </a:ln>
        </p:spPr>
      </p:pic>
      <p:sp>
        <p:nvSpPr>
          <p:cNvPr id="80900" name="TextBox 10"/>
          <p:cNvSpPr txBox="1">
            <a:spLocks noChangeArrowheads="1"/>
          </p:cNvSpPr>
          <p:nvPr/>
        </p:nvSpPr>
        <p:spPr bwMode="auto">
          <a:xfrm>
            <a:off x="431800" y="188913"/>
            <a:ext cx="11328400" cy="762000"/>
          </a:xfrm>
          <a:prstGeom prst="rect">
            <a:avLst/>
          </a:prstGeom>
          <a:noFill/>
          <a:ln w="9525">
            <a:noFill/>
            <a:miter lim="800000"/>
            <a:headEnd/>
            <a:tailEnd/>
          </a:ln>
        </p:spPr>
        <p:txBody>
          <a:bodyPr>
            <a:spAutoFit/>
          </a:bodyPr>
          <a:lstStyle/>
          <a:p>
            <a:r>
              <a:rPr lang="pl-PL" sz="4400">
                <a:solidFill>
                  <a:srgbClr val="003B93"/>
                </a:solidFill>
                <a:latin typeface="Arial Narrow" pitchFamily="34" charset="0"/>
              </a:rPr>
              <a:t>Rola</a:t>
            </a:r>
            <a:r>
              <a:rPr lang="en-GB" sz="4400">
                <a:solidFill>
                  <a:srgbClr val="003B93"/>
                </a:solidFill>
                <a:latin typeface="Arial Narrow" pitchFamily="34" charset="0"/>
              </a:rPr>
              <a:t> </a:t>
            </a:r>
            <a:r>
              <a:rPr lang="pl-PL" sz="4400">
                <a:solidFill>
                  <a:srgbClr val="003B93"/>
                </a:solidFill>
                <a:latin typeface="Arial Narrow" pitchFamily="34" charset="0"/>
              </a:rPr>
              <a:t>WLiR jako facylitatorów</a:t>
            </a:r>
            <a:endParaRPr lang="fr-BE" sz="4400">
              <a:solidFill>
                <a:srgbClr val="003B93"/>
              </a:solidFill>
              <a:latin typeface="Arial Narrow" pitchFamily="34" charset="0"/>
            </a:endParaRPr>
          </a:p>
        </p:txBody>
      </p:sp>
      <p:sp>
        <p:nvSpPr>
          <p:cNvPr id="80901" name="Rectangle 11"/>
          <p:cNvSpPr>
            <a:spLocks noChangeArrowheads="1"/>
          </p:cNvSpPr>
          <p:nvPr/>
        </p:nvSpPr>
        <p:spPr bwMode="auto">
          <a:xfrm>
            <a:off x="3797300" y="1089025"/>
            <a:ext cx="9074150" cy="584200"/>
          </a:xfrm>
          <a:prstGeom prst="rect">
            <a:avLst/>
          </a:prstGeom>
          <a:noFill/>
          <a:ln w="9525">
            <a:noFill/>
            <a:miter lim="800000"/>
            <a:headEnd/>
            <a:tailEnd/>
          </a:ln>
        </p:spPr>
        <p:txBody>
          <a:bodyPr>
            <a:spAutoFit/>
          </a:bodyPr>
          <a:lstStyle/>
          <a:p>
            <a:endParaRPr lang="en-GB" sz="1600">
              <a:latin typeface="Calibri" pitchFamily="34" charset="0"/>
            </a:endParaRPr>
          </a:p>
          <a:p>
            <a:endParaRPr lang="en-GB" sz="1600">
              <a:latin typeface="Calibri" pitchFamily="34" charset="0"/>
            </a:endParaRPr>
          </a:p>
        </p:txBody>
      </p:sp>
      <p:sp>
        <p:nvSpPr>
          <p:cNvPr id="7" name="Teardrop 6"/>
          <p:cNvSpPr/>
          <p:nvPr/>
        </p:nvSpPr>
        <p:spPr>
          <a:xfrm flipV="1">
            <a:off x="457200" y="2165350"/>
            <a:ext cx="2601913" cy="172561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Teardrop 13"/>
          <p:cNvSpPr/>
          <p:nvPr/>
        </p:nvSpPr>
        <p:spPr>
          <a:xfrm flipH="1" flipV="1">
            <a:off x="3317875" y="2165350"/>
            <a:ext cx="2693988" cy="1725613"/>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0"/>
              </a:camera>
              <a:lightRig rig="threePt" dir="t"/>
            </a:scene3d>
          </a:bodyPr>
          <a:lstStyle/>
          <a:p>
            <a:pPr algn="ctr" fontAlgn="auto">
              <a:spcBef>
                <a:spcPts val="0"/>
              </a:spcBef>
              <a:spcAft>
                <a:spcPts val="0"/>
              </a:spcAft>
              <a:defRPr/>
            </a:pPr>
            <a:endParaRPr lang="en-GB"/>
          </a:p>
        </p:txBody>
      </p:sp>
      <p:sp>
        <p:nvSpPr>
          <p:cNvPr id="15" name="Teardrop 14"/>
          <p:cNvSpPr/>
          <p:nvPr/>
        </p:nvSpPr>
        <p:spPr>
          <a:xfrm rot="5400000" flipH="1" flipV="1">
            <a:off x="3953669" y="3475832"/>
            <a:ext cx="1449387" cy="26670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Teardrop 15"/>
          <p:cNvSpPr/>
          <p:nvPr/>
        </p:nvSpPr>
        <p:spPr>
          <a:xfrm>
            <a:off x="457200" y="4043363"/>
            <a:ext cx="2601913" cy="149066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Oval 16"/>
          <p:cNvSpPr/>
          <p:nvPr/>
        </p:nvSpPr>
        <p:spPr>
          <a:xfrm>
            <a:off x="2387600" y="3232150"/>
            <a:ext cx="1601788" cy="137953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2000">
                <a:solidFill>
                  <a:srgbClr val="FFFFFF"/>
                </a:solidFill>
              </a:rPr>
              <a:t>Katalizuj</a:t>
            </a:r>
            <a:endParaRPr lang="en-GB">
              <a:solidFill>
                <a:srgbClr val="FFFFFF"/>
              </a:solidFill>
            </a:endParaRPr>
          </a:p>
        </p:txBody>
      </p:sp>
      <p:sp>
        <p:nvSpPr>
          <p:cNvPr id="18" name="TextBox 17"/>
          <p:cNvSpPr txBox="1"/>
          <p:nvPr/>
        </p:nvSpPr>
        <p:spPr>
          <a:xfrm>
            <a:off x="4084638" y="2708275"/>
            <a:ext cx="1554162" cy="519113"/>
          </a:xfrm>
          <a:prstGeom prst="rect">
            <a:avLst/>
          </a:prstGeom>
          <a:noFill/>
        </p:spPr>
        <p:txBody>
          <a:bodyPr>
            <a:spAutoFit/>
          </a:bodyPr>
          <a:lstStyle/>
          <a:p>
            <a:r>
              <a:rPr lang="pl-PL" sz="2800">
                <a:solidFill>
                  <a:srgbClr val="404040"/>
                </a:solidFill>
                <a:latin typeface="Calibri" pitchFamily="34" charset="0"/>
              </a:rPr>
              <a:t>Wspieraj</a:t>
            </a:r>
            <a:endParaRPr lang="en-GB" sz="4000">
              <a:solidFill>
                <a:srgbClr val="404040"/>
              </a:solidFill>
              <a:latin typeface="Calibri" pitchFamily="34" charset="0"/>
            </a:endParaRPr>
          </a:p>
        </p:txBody>
      </p:sp>
      <p:sp>
        <p:nvSpPr>
          <p:cNvPr id="80908" name="TextBox 18"/>
          <p:cNvSpPr txBox="1">
            <a:spLocks noChangeArrowheads="1"/>
          </p:cNvSpPr>
          <p:nvPr/>
        </p:nvSpPr>
        <p:spPr bwMode="auto">
          <a:xfrm>
            <a:off x="4084638" y="4611688"/>
            <a:ext cx="1482725" cy="519112"/>
          </a:xfrm>
          <a:prstGeom prst="rect">
            <a:avLst/>
          </a:prstGeom>
          <a:noFill/>
          <a:ln w="9525">
            <a:noFill/>
            <a:miter lim="800000"/>
            <a:headEnd/>
            <a:tailEnd/>
          </a:ln>
        </p:spPr>
        <p:txBody>
          <a:bodyPr>
            <a:spAutoFit/>
          </a:bodyPr>
          <a:lstStyle/>
          <a:p>
            <a:r>
              <a:rPr lang="pl-PL" sz="2800">
                <a:solidFill>
                  <a:schemeClr val="bg1"/>
                </a:solidFill>
                <a:latin typeface="Calibri" pitchFamily="34" charset="0"/>
              </a:rPr>
              <a:t>Angażuj</a:t>
            </a:r>
            <a:endParaRPr lang="en-GB" sz="2800">
              <a:solidFill>
                <a:schemeClr val="bg1"/>
              </a:solidFill>
              <a:latin typeface="Calibri" pitchFamily="34" charset="0"/>
            </a:endParaRPr>
          </a:p>
        </p:txBody>
      </p:sp>
      <p:sp>
        <p:nvSpPr>
          <p:cNvPr id="20" name="TextBox 19"/>
          <p:cNvSpPr txBox="1"/>
          <p:nvPr/>
        </p:nvSpPr>
        <p:spPr>
          <a:xfrm>
            <a:off x="623888" y="4611688"/>
            <a:ext cx="1976437" cy="519112"/>
          </a:xfrm>
          <a:prstGeom prst="rect">
            <a:avLst/>
          </a:prstGeom>
          <a:noFill/>
        </p:spPr>
        <p:txBody>
          <a:bodyPr>
            <a:spAutoFit/>
          </a:bodyPr>
          <a:lstStyle/>
          <a:p>
            <a:r>
              <a:rPr lang="pl-PL" sz="2800">
                <a:solidFill>
                  <a:srgbClr val="404040"/>
                </a:solidFill>
                <a:latin typeface="Calibri" pitchFamily="34" charset="0"/>
              </a:rPr>
              <a:t>Demonstruj</a:t>
            </a:r>
            <a:endParaRPr lang="en-GB" sz="2800">
              <a:solidFill>
                <a:srgbClr val="404040"/>
              </a:solidFill>
              <a:latin typeface="Calibri" pitchFamily="34" charset="0"/>
            </a:endParaRPr>
          </a:p>
        </p:txBody>
      </p:sp>
      <p:sp>
        <p:nvSpPr>
          <p:cNvPr id="21" name="TextBox 20"/>
          <p:cNvSpPr txBox="1"/>
          <p:nvPr/>
        </p:nvSpPr>
        <p:spPr>
          <a:xfrm>
            <a:off x="669925" y="2708275"/>
            <a:ext cx="1812925" cy="519113"/>
          </a:xfrm>
          <a:prstGeom prst="rect">
            <a:avLst/>
          </a:prstGeom>
          <a:noFill/>
        </p:spPr>
        <p:txBody>
          <a:bodyPr>
            <a:spAutoFit/>
          </a:bodyPr>
          <a:lstStyle/>
          <a:p>
            <a:r>
              <a:rPr lang="pl-PL" sz="2800">
                <a:solidFill>
                  <a:srgbClr val="404040"/>
                </a:solidFill>
                <a:latin typeface="Calibri" pitchFamily="34" charset="0"/>
              </a:rPr>
              <a:t>Zachęcaj</a:t>
            </a:r>
            <a:endParaRPr lang="en-GB" sz="2800">
              <a:solidFill>
                <a:srgbClr val="404040"/>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p:cNvPicPr>
          <p:nvPr/>
        </p:nvPicPr>
        <p:blipFill>
          <a:blip r:embed="rId3"/>
          <a:srcRect/>
          <a:stretch>
            <a:fillRect/>
          </a:stretch>
        </p:blipFill>
        <p:spPr bwMode="auto">
          <a:xfrm>
            <a:off x="6370638" y="-50800"/>
            <a:ext cx="6289675" cy="7256463"/>
          </a:xfrm>
          <a:prstGeom prst="rect">
            <a:avLst/>
          </a:prstGeom>
          <a:noFill/>
          <a:ln w="9525">
            <a:noFill/>
            <a:miter lim="800000"/>
            <a:headEnd/>
            <a:tailEnd/>
          </a:ln>
        </p:spPr>
      </p:pic>
      <p:pic>
        <p:nvPicPr>
          <p:cNvPr id="13330" name="Picture 23" descr="Teamwork networking logo vector"/>
          <p:cNvPicPr>
            <a:picLocks noChangeAspect="1" noChangeArrowheads="1"/>
          </p:cNvPicPr>
          <p:nvPr/>
        </p:nvPicPr>
        <p:blipFill>
          <a:blip r:embed="rId4"/>
          <a:srcRect l="8737" t="14413" r="9717" b="10170"/>
          <a:stretch>
            <a:fillRect/>
          </a:stretch>
        </p:blipFill>
        <p:spPr bwMode="auto">
          <a:xfrm>
            <a:off x="161925" y="3086100"/>
            <a:ext cx="765175" cy="741363"/>
          </a:xfrm>
          <a:prstGeom prst="rect">
            <a:avLst/>
          </a:prstGeom>
          <a:noFill/>
          <a:ln w="9525">
            <a:noFill/>
            <a:miter lim="800000"/>
            <a:headEnd/>
            <a:tailEnd/>
          </a:ln>
        </p:spPr>
      </p:pic>
      <p:sp>
        <p:nvSpPr>
          <p:cNvPr id="25603" name="Text Box 13"/>
          <p:cNvSpPr txBox="1">
            <a:spLocks noChangeArrowheads="1"/>
          </p:cNvSpPr>
          <p:nvPr/>
        </p:nvSpPr>
        <p:spPr bwMode="auto">
          <a:xfrm>
            <a:off x="2293938" y="2409825"/>
            <a:ext cx="2600325" cy="1017588"/>
          </a:xfrm>
          <a:prstGeom prst="rect">
            <a:avLst/>
          </a:prstGeom>
          <a:noFill/>
          <a:ln>
            <a:noFill/>
          </a:ln>
          <a:extLst>
            <a:ext uri="{909E8E84-426E-40DD-AFC4-6F175D3DCCD1}"/>
            <a:ext uri="{91240B29-F687-4F45-9708-019B960494DF}"/>
          </a:extLst>
        </p:spPr>
        <p:txBody>
          <a:bodyPr lIns="90000" tIns="46800" rIns="90000" bIns="46800">
            <a:spAutoFit/>
          </a:bodyPr>
          <a:lstStyle>
            <a:lvl1pPr defTabSz="449263">
              <a:spcBef>
                <a:spcPct val="20000"/>
              </a:spcBef>
              <a:buSzPct val="125000"/>
              <a:buBlip>
                <a:blip r:embed="rId5"/>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2"/>
                </a:solidFill>
                <a:latin typeface="Verdana" panose="020B0604030504040204" pitchFamily="34" charset="0"/>
              </a:defRPr>
            </a:lvl1pPr>
            <a:lvl2pPr marL="742950" indent="-285750" defTabSz="449263">
              <a:spcBef>
                <a:spcPct val="20000"/>
              </a:spcBef>
              <a:buBlip>
                <a:blip r:embed="rId6"/>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2"/>
                </a:solidFill>
                <a:latin typeface="Verdana" panose="020B0604030504040204" pitchFamily="34" charset="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2"/>
                </a:solidFill>
                <a:latin typeface="Verdana" panose="020B0604030504040204"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2"/>
                </a:solidFill>
                <a:latin typeface="Verdana" panose="020B0604030504040204"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2"/>
                </a:solidFill>
                <a:latin typeface="Verdana" panose="020B0604030504040204"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2"/>
                </a:solidFill>
                <a:latin typeface="Verdana" panose="020B0604030504040204"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2"/>
                </a:solidFill>
                <a:latin typeface="Verdana" panose="020B0604030504040204"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2"/>
                </a:solidFill>
                <a:latin typeface="Verdana" panose="020B0604030504040204"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2"/>
                </a:solidFill>
                <a:latin typeface="Verdana" panose="020B0604030504040204" pitchFamily="34" charset="0"/>
              </a:defRPr>
            </a:lvl9pPr>
          </a:lstStyle>
          <a:p>
            <a:pPr algn="ctr" fontAlgn="auto">
              <a:spcBef>
                <a:spcPts val="0"/>
              </a:spcBef>
              <a:spcAft>
                <a:spcPts val="0"/>
              </a:spcAft>
              <a:buSzPct val="100000"/>
              <a:buFontTx/>
              <a:buNone/>
              <a:defRPr/>
            </a:pPr>
            <a:r>
              <a:rPr lang="fr-BE" altLang="fr-FR" sz="6000" dirty="0">
                <a:solidFill>
                  <a:schemeClr val="bg2">
                    <a:lumMod val="50000"/>
                  </a:schemeClr>
                </a:solidFill>
                <a:latin typeface="Arial" panose="020B0604020202020204" pitchFamily="34" charset="0"/>
                <a:cs typeface="Arial" panose="020B0604020202020204" pitchFamily="34" charset="0"/>
              </a:rPr>
              <a:t>ACR+</a:t>
            </a:r>
          </a:p>
        </p:txBody>
      </p:sp>
      <p:sp>
        <p:nvSpPr>
          <p:cNvPr id="3" name="Circular Arrow 2"/>
          <p:cNvSpPr/>
          <p:nvPr/>
        </p:nvSpPr>
        <p:spPr>
          <a:xfrm flipH="1">
            <a:off x="528638" y="266700"/>
            <a:ext cx="6002337" cy="6294438"/>
          </a:xfrm>
          <a:prstGeom prst="circularArrow">
            <a:avLst>
              <a:gd name="adj1" fmla="val 18838"/>
              <a:gd name="adj2" fmla="val 1142319"/>
              <a:gd name="adj3" fmla="val 20109830"/>
              <a:gd name="adj4" fmla="val 3767"/>
              <a:gd name="adj5" fmla="val 15084"/>
            </a:avLst>
          </a:prstGeom>
          <a:solidFill>
            <a:schemeClr val="accent5">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solidFill>
                <a:schemeClr val="tx1"/>
              </a:solidFill>
            </a:endParaRPr>
          </a:p>
        </p:txBody>
      </p:sp>
      <p:sp>
        <p:nvSpPr>
          <p:cNvPr id="28" name="Circular Arrow 27"/>
          <p:cNvSpPr/>
          <p:nvPr/>
        </p:nvSpPr>
        <p:spPr>
          <a:xfrm flipH="1">
            <a:off x="-476250" y="-706438"/>
            <a:ext cx="8002588" cy="8228013"/>
          </a:xfrm>
          <a:prstGeom prst="circularArrow">
            <a:avLst>
              <a:gd name="adj1" fmla="val 8325"/>
              <a:gd name="adj2" fmla="val 983129"/>
              <a:gd name="adj3" fmla="val 20224535"/>
              <a:gd name="adj4" fmla="val 555307"/>
              <a:gd name="adj5" fmla="val 12419"/>
            </a:avLst>
          </a:prstGeom>
          <a:solidFill>
            <a:schemeClr val="tx1">
              <a:lumMod val="75000"/>
              <a:lumOff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solidFill>
                <a:schemeClr val="tx1"/>
              </a:solidFill>
            </a:endParaRPr>
          </a:p>
        </p:txBody>
      </p:sp>
      <p:sp>
        <p:nvSpPr>
          <p:cNvPr id="12" name="Text Box 13"/>
          <p:cNvSpPr txBox="1">
            <a:spLocks noChangeArrowheads="1"/>
          </p:cNvSpPr>
          <p:nvPr/>
        </p:nvSpPr>
        <p:spPr bwMode="auto">
          <a:xfrm>
            <a:off x="2155825" y="3376613"/>
            <a:ext cx="2684463" cy="1006475"/>
          </a:xfrm>
          <a:prstGeom prst="rect">
            <a:avLst/>
          </a:prstGeom>
          <a:noFill/>
          <a:ln>
            <a:noFill/>
          </a:ln>
          <a:extLst>
            <a:ext uri="{909E8E84-426E-40DD-AFC4-6F175D3DCCD1}"/>
            <a:ext uri="{91240B29-F687-4F45-9708-019B960494DF}"/>
          </a:extLst>
        </p:spPr>
        <p:txBody>
          <a:bodyPr lIns="90000" tIns="46800" rIns="90000" bIns="46800">
            <a:spAutoFit/>
          </a:bodyPr>
          <a:lstStyle/>
          <a:p>
            <a:pPr algn="ct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fr-FR" sz="2000">
                <a:solidFill>
                  <a:srgbClr val="767171"/>
                </a:solidFill>
              </a:rPr>
              <a:t>Sieć dla władz lokalnych </a:t>
            </a:r>
            <a:br>
              <a:rPr lang="pl-PL" altLang="fr-FR" sz="2000">
                <a:solidFill>
                  <a:srgbClr val="767171"/>
                </a:solidFill>
              </a:rPr>
            </a:br>
            <a:r>
              <a:rPr lang="pl-PL" altLang="fr-FR" sz="2000">
                <a:solidFill>
                  <a:srgbClr val="767171"/>
                </a:solidFill>
              </a:rPr>
              <a:t>i regionalnych</a:t>
            </a:r>
            <a:endParaRPr lang="fr-BE" altLang="fr-FR" sz="2000">
              <a:solidFill>
                <a:srgbClr val="767171"/>
              </a:solidFill>
            </a:endParaRPr>
          </a:p>
        </p:txBody>
      </p:sp>
      <p:pic>
        <p:nvPicPr>
          <p:cNvPr id="13323" name="Picture 23" descr="http://www.sspbcs.gob.mx/ssp/images/Galeria2013/LOGOSTRANSPARENCIA/XX.png"/>
          <p:cNvPicPr>
            <a:picLocks noChangeAspect="1" noChangeArrowheads="1"/>
          </p:cNvPicPr>
          <p:nvPr/>
        </p:nvPicPr>
        <p:blipFill>
          <a:blip r:embed="rId7"/>
          <a:srcRect/>
          <a:stretch>
            <a:fillRect/>
          </a:stretch>
        </p:blipFill>
        <p:spPr bwMode="auto">
          <a:xfrm>
            <a:off x="1782763" y="-69850"/>
            <a:ext cx="1155700" cy="1154113"/>
          </a:xfrm>
          <a:prstGeom prst="rect">
            <a:avLst/>
          </a:prstGeom>
          <a:noFill/>
          <a:ln w="9525">
            <a:noFill/>
            <a:miter lim="800000"/>
            <a:headEnd/>
            <a:tailEnd/>
          </a:ln>
        </p:spPr>
      </p:pic>
      <p:pic>
        <p:nvPicPr>
          <p:cNvPr id="13327" name="Picture 49" descr="h2020 initiative"/>
          <p:cNvPicPr>
            <a:picLocks noChangeAspect="1" noChangeArrowheads="1"/>
          </p:cNvPicPr>
          <p:nvPr/>
        </p:nvPicPr>
        <p:blipFill>
          <a:blip r:embed="rId8"/>
          <a:srcRect/>
          <a:stretch>
            <a:fillRect/>
          </a:stretch>
        </p:blipFill>
        <p:spPr bwMode="auto">
          <a:xfrm>
            <a:off x="4333875" y="4435475"/>
            <a:ext cx="1865313" cy="376238"/>
          </a:xfrm>
          <a:prstGeom prst="rect">
            <a:avLst/>
          </a:prstGeom>
          <a:noFill/>
          <a:ln w="9525">
            <a:noFill/>
            <a:miter lim="800000"/>
            <a:headEnd/>
            <a:tailEnd/>
          </a:ln>
        </p:spPr>
      </p:pic>
      <p:pic>
        <p:nvPicPr>
          <p:cNvPr id="46089" name="Picture 20"/>
          <p:cNvPicPr>
            <a:picLocks noChangeAspect="1"/>
          </p:cNvPicPr>
          <p:nvPr/>
        </p:nvPicPr>
        <p:blipFill>
          <a:blip r:embed="rId9"/>
          <a:srcRect l="28683" t="28525" r="30414" b="28609"/>
          <a:stretch>
            <a:fillRect/>
          </a:stretch>
        </p:blipFill>
        <p:spPr bwMode="auto">
          <a:xfrm>
            <a:off x="103188" y="52388"/>
            <a:ext cx="790575" cy="844550"/>
          </a:xfrm>
          <a:prstGeom prst="rect">
            <a:avLst/>
          </a:prstGeom>
          <a:noFill/>
          <a:ln w="9525">
            <a:noFill/>
            <a:miter lim="800000"/>
            <a:headEnd/>
            <a:tailEnd/>
          </a:ln>
        </p:spPr>
      </p:pic>
      <p:pic>
        <p:nvPicPr>
          <p:cNvPr id="22" name="Picture 21"/>
          <p:cNvPicPr>
            <a:picLocks noChangeAspect="1"/>
          </p:cNvPicPr>
          <p:nvPr/>
        </p:nvPicPr>
        <p:blipFill>
          <a:blip r:embed="rId10"/>
          <a:stretch>
            <a:fillRect/>
          </a:stretch>
        </p:blipFill>
        <p:spPr>
          <a:xfrm>
            <a:off x="5340350" y="331788"/>
            <a:ext cx="869950" cy="712787"/>
          </a:xfrm>
          <a:prstGeom prst="rect">
            <a:avLst/>
          </a:prstGeom>
          <a:ln>
            <a:solidFill>
              <a:schemeClr val="accent1">
                <a:lumMod val="20000"/>
                <a:lumOff val="80000"/>
              </a:schemeClr>
            </a:solidFill>
          </a:ln>
        </p:spPr>
      </p:pic>
      <p:grpSp>
        <p:nvGrpSpPr>
          <p:cNvPr id="24" name="Group 23"/>
          <p:cNvGrpSpPr>
            <a:grpSpLocks/>
          </p:cNvGrpSpPr>
          <p:nvPr/>
        </p:nvGrpSpPr>
        <p:grpSpPr bwMode="auto">
          <a:xfrm>
            <a:off x="5035550" y="979488"/>
            <a:ext cx="1493838" cy="366712"/>
            <a:chOff x="265511" y="2057101"/>
            <a:chExt cx="1766533" cy="372558"/>
          </a:xfrm>
        </p:grpSpPr>
        <p:sp>
          <p:nvSpPr>
            <p:cNvPr id="25" name="Rounded Rectangle 24"/>
            <p:cNvSpPr/>
            <p:nvPr/>
          </p:nvSpPr>
          <p:spPr>
            <a:xfrm>
              <a:off x="265511" y="2140967"/>
              <a:ext cx="1766533" cy="209665"/>
            </a:xfrm>
            <a:prstGeom prst="roundRect">
              <a:avLst/>
            </a:prstGeom>
            <a:solidFill>
              <a:schemeClr val="bg1"/>
            </a:solidFill>
            <a:ln w="19050">
              <a:solidFill>
                <a:srgbClr val="0045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46111" name="TextBox 25"/>
            <p:cNvSpPr txBox="1">
              <a:spLocks noChangeArrowheads="1"/>
            </p:cNvSpPr>
            <p:nvPr/>
          </p:nvSpPr>
          <p:spPr bwMode="auto">
            <a:xfrm>
              <a:off x="372517" y="2057101"/>
              <a:ext cx="1561908" cy="372558"/>
            </a:xfrm>
            <a:prstGeom prst="rect">
              <a:avLst/>
            </a:prstGeom>
            <a:noFill/>
            <a:ln w="9525">
              <a:noFill/>
              <a:miter lim="800000"/>
              <a:headEnd/>
              <a:tailEnd/>
            </a:ln>
          </p:spPr>
          <p:txBody>
            <a:bodyPr>
              <a:spAutoFit/>
            </a:bodyPr>
            <a:lstStyle/>
            <a:p>
              <a:pPr algn="ctr"/>
              <a:r>
                <a:rPr lang="pl-PL">
                  <a:solidFill>
                    <a:srgbClr val="004593"/>
                  </a:solidFill>
                  <a:latin typeface="Calibri" pitchFamily="34" charset="0"/>
                </a:rPr>
                <a:t>Publikacje</a:t>
              </a:r>
              <a:endParaRPr lang="fr-BE">
                <a:solidFill>
                  <a:srgbClr val="004593"/>
                </a:solidFill>
                <a:latin typeface="Calibri" pitchFamily="34" charset="0"/>
              </a:endParaRPr>
            </a:p>
          </p:txBody>
        </p:sp>
      </p:grpSp>
      <p:pic>
        <p:nvPicPr>
          <p:cNvPr id="27" name="Picture 26"/>
          <p:cNvPicPr>
            <a:picLocks noChangeAspect="1"/>
          </p:cNvPicPr>
          <p:nvPr/>
        </p:nvPicPr>
        <p:blipFill>
          <a:blip r:embed="rId11"/>
          <a:stretch>
            <a:fillRect/>
          </a:stretch>
        </p:blipFill>
        <p:spPr>
          <a:xfrm>
            <a:off x="6199188" y="3297238"/>
            <a:ext cx="703262" cy="604837"/>
          </a:xfrm>
          <a:prstGeom prst="rect">
            <a:avLst/>
          </a:prstGeom>
          <a:ln>
            <a:solidFill>
              <a:schemeClr val="accent1">
                <a:lumMod val="20000"/>
                <a:lumOff val="80000"/>
              </a:schemeClr>
            </a:solidFill>
          </a:ln>
        </p:spPr>
      </p:pic>
      <p:grpSp>
        <p:nvGrpSpPr>
          <p:cNvPr id="29" name="Group 28"/>
          <p:cNvGrpSpPr>
            <a:grpSpLocks/>
          </p:cNvGrpSpPr>
          <p:nvPr/>
        </p:nvGrpSpPr>
        <p:grpSpPr bwMode="auto">
          <a:xfrm>
            <a:off x="5794375" y="3838575"/>
            <a:ext cx="1766888" cy="366713"/>
            <a:chOff x="265511" y="2057101"/>
            <a:chExt cx="1766533" cy="366162"/>
          </a:xfrm>
        </p:grpSpPr>
        <p:sp>
          <p:nvSpPr>
            <p:cNvPr id="30" name="Rounded Rectangle 29"/>
            <p:cNvSpPr/>
            <p:nvPr/>
          </p:nvSpPr>
          <p:spPr>
            <a:xfrm>
              <a:off x="265511" y="2141113"/>
              <a:ext cx="1766533" cy="209235"/>
            </a:xfrm>
            <a:prstGeom prst="roundRect">
              <a:avLst/>
            </a:prstGeom>
            <a:solidFill>
              <a:schemeClr val="bg1"/>
            </a:solidFill>
            <a:ln w="19050">
              <a:solidFill>
                <a:srgbClr val="0045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46109" name="TextBox 30"/>
            <p:cNvSpPr txBox="1">
              <a:spLocks noChangeArrowheads="1"/>
            </p:cNvSpPr>
            <p:nvPr/>
          </p:nvSpPr>
          <p:spPr bwMode="auto">
            <a:xfrm>
              <a:off x="330585" y="2057101"/>
              <a:ext cx="1561787" cy="366162"/>
            </a:xfrm>
            <a:prstGeom prst="rect">
              <a:avLst/>
            </a:prstGeom>
            <a:noFill/>
            <a:ln w="9525">
              <a:noFill/>
              <a:miter lim="800000"/>
              <a:headEnd/>
              <a:tailEnd/>
            </a:ln>
          </p:spPr>
          <p:txBody>
            <a:bodyPr>
              <a:spAutoFit/>
            </a:bodyPr>
            <a:lstStyle/>
            <a:p>
              <a:pPr algn="ctr"/>
              <a:r>
                <a:rPr lang="pl-PL">
                  <a:solidFill>
                    <a:srgbClr val="004593"/>
                  </a:solidFill>
                  <a:latin typeface="Calibri" pitchFamily="34" charset="0"/>
                </a:rPr>
                <a:t>Konferencje</a:t>
              </a:r>
              <a:endParaRPr lang="fr-BE">
                <a:solidFill>
                  <a:srgbClr val="004593"/>
                </a:solidFill>
                <a:latin typeface="Calibri" pitchFamily="34" charset="0"/>
              </a:endParaRPr>
            </a:p>
          </p:txBody>
        </p:sp>
      </p:grpSp>
      <p:pic>
        <p:nvPicPr>
          <p:cNvPr id="33" name="Picture 32"/>
          <p:cNvPicPr>
            <a:picLocks noChangeAspect="1"/>
          </p:cNvPicPr>
          <p:nvPr/>
        </p:nvPicPr>
        <p:blipFill>
          <a:blip r:embed="rId12"/>
          <a:stretch>
            <a:fillRect/>
          </a:stretch>
        </p:blipFill>
        <p:spPr>
          <a:xfrm>
            <a:off x="1128713" y="5295900"/>
            <a:ext cx="735012" cy="644525"/>
          </a:xfrm>
          <a:prstGeom prst="rect">
            <a:avLst/>
          </a:prstGeom>
          <a:ln>
            <a:solidFill>
              <a:schemeClr val="accent1">
                <a:lumMod val="20000"/>
                <a:lumOff val="80000"/>
              </a:schemeClr>
            </a:solidFill>
          </a:ln>
        </p:spPr>
      </p:pic>
      <p:grpSp>
        <p:nvGrpSpPr>
          <p:cNvPr id="34" name="Group 33"/>
          <p:cNvGrpSpPr>
            <a:grpSpLocks/>
          </p:cNvGrpSpPr>
          <p:nvPr/>
        </p:nvGrpSpPr>
        <p:grpSpPr bwMode="auto">
          <a:xfrm>
            <a:off x="938213" y="5892800"/>
            <a:ext cx="1177925" cy="366713"/>
            <a:chOff x="260689" y="2086713"/>
            <a:chExt cx="1561750" cy="322524"/>
          </a:xfrm>
        </p:grpSpPr>
        <p:sp>
          <p:nvSpPr>
            <p:cNvPr id="35" name="Rounded Rectangle 34"/>
            <p:cNvSpPr/>
            <p:nvPr/>
          </p:nvSpPr>
          <p:spPr>
            <a:xfrm>
              <a:off x="264899" y="2156523"/>
              <a:ext cx="1557540" cy="194073"/>
            </a:xfrm>
            <a:prstGeom prst="roundRect">
              <a:avLst/>
            </a:prstGeom>
            <a:solidFill>
              <a:schemeClr val="bg1"/>
            </a:solidFill>
            <a:ln w="19050">
              <a:solidFill>
                <a:srgbClr val="0045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46107" name="TextBox 35"/>
            <p:cNvSpPr txBox="1">
              <a:spLocks noChangeArrowheads="1"/>
            </p:cNvSpPr>
            <p:nvPr/>
          </p:nvSpPr>
          <p:spPr bwMode="auto">
            <a:xfrm>
              <a:off x="260689" y="2086713"/>
              <a:ext cx="1561750" cy="322524"/>
            </a:xfrm>
            <a:prstGeom prst="rect">
              <a:avLst/>
            </a:prstGeom>
            <a:noFill/>
            <a:ln w="9525">
              <a:noFill/>
              <a:miter lim="800000"/>
              <a:headEnd/>
              <a:tailEnd/>
            </a:ln>
          </p:spPr>
          <p:txBody>
            <a:bodyPr>
              <a:spAutoFit/>
            </a:bodyPr>
            <a:lstStyle/>
            <a:p>
              <a:pPr algn="ctr"/>
              <a:r>
                <a:rPr lang="fr-BE">
                  <a:solidFill>
                    <a:srgbClr val="004593"/>
                  </a:solidFill>
                  <a:latin typeface="Calibri" pitchFamily="34" charset="0"/>
                </a:rPr>
                <a:t>Webinar</a:t>
              </a:r>
              <a:r>
                <a:rPr lang="pl-PL">
                  <a:solidFill>
                    <a:srgbClr val="004593"/>
                  </a:solidFill>
                  <a:latin typeface="Calibri" pitchFamily="34" charset="0"/>
                </a:rPr>
                <a:t>y</a:t>
              </a:r>
              <a:endParaRPr lang="fr-BE">
                <a:solidFill>
                  <a:srgbClr val="004593"/>
                </a:solidFill>
                <a:latin typeface="Calibri" pitchFamily="34" charset="0"/>
              </a:endParaRPr>
            </a:p>
          </p:txBody>
        </p:sp>
      </p:grpSp>
      <p:pic>
        <p:nvPicPr>
          <p:cNvPr id="37" name="Picture 36"/>
          <p:cNvPicPr>
            <a:picLocks noChangeAspect="1"/>
          </p:cNvPicPr>
          <p:nvPr/>
        </p:nvPicPr>
        <p:blipFill>
          <a:blip r:embed="rId13"/>
          <a:stretch>
            <a:fillRect/>
          </a:stretch>
        </p:blipFill>
        <p:spPr>
          <a:xfrm>
            <a:off x="4505325" y="5557838"/>
            <a:ext cx="687388" cy="671512"/>
          </a:xfrm>
          <a:prstGeom prst="rect">
            <a:avLst/>
          </a:prstGeom>
          <a:ln>
            <a:solidFill>
              <a:schemeClr val="accent1">
                <a:lumMod val="20000"/>
                <a:lumOff val="80000"/>
              </a:schemeClr>
            </a:solidFill>
          </a:ln>
        </p:spPr>
      </p:pic>
      <p:grpSp>
        <p:nvGrpSpPr>
          <p:cNvPr id="38" name="Group 37"/>
          <p:cNvGrpSpPr>
            <a:grpSpLocks/>
          </p:cNvGrpSpPr>
          <p:nvPr/>
        </p:nvGrpSpPr>
        <p:grpSpPr bwMode="auto">
          <a:xfrm>
            <a:off x="4154488" y="6159500"/>
            <a:ext cx="1566862" cy="366713"/>
            <a:chOff x="260689" y="2086713"/>
            <a:chExt cx="1561750" cy="322745"/>
          </a:xfrm>
        </p:grpSpPr>
        <p:sp>
          <p:nvSpPr>
            <p:cNvPr id="39" name="Rounded Rectangle 38"/>
            <p:cNvSpPr/>
            <p:nvPr/>
          </p:nvSpPr>
          <p:spPr>
            <a:xfrm>
              <a:off x="265435" y="2156571"/>
              <a:ext cx="1557004" cy="194206"/>
            </a:xfrm>
            <a:prstGeom prst="roundRect">
              <a:avLst/>
            </a:prstGeom>
            <a:solidFill>
              <a:schemeClr val="bg1"/>
            </a:solidFill>
            <a:ln w="19050">
              <a:solidFill>
                <a:srgbClr val="0045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46105" name="TextBox 39"/>
            <p:cNvSpPr txBox="1">
              <a:spLocks noChangeArrowheads="1"/>
            </p:cNvSpPr>
            <p:nvPr/>
          </p:nvSpPr>
          <p:spPr bwMode="auto">
            <a:xfrm>
              <a:off x="260689" y="2086713"/>
              <a:ext cx="1561750" cy="322745"/>
            </a:xfrm>
            <a:prstGeom prst="rect">
              <a:avLst/>
            </a:prstGeom>
            <a:noFill/>
            <a:ln w="9525">
              <a:noFill/>
              <a:miter lim="800000"/>
              <a:headEnd/>
              <a:tailEnd/>
            </a:ln>
          </p:spPr>
          <p:txBody>
            <a:bodyPr>
              <a:spAutoFit/>
            </a:bodyPr>
            <a:lstStyle/>
            <a:p>
              <a:pPr algn="ctr"/>
              <a:r>
                <a:rPr lang="pl-PL">
                  <a:solidFill>
                    <a:srgbClr val="004593"/>
                  </a:solidFill>
                  <a:latin typeface="Calibri" pitchFamily="34" charset="0"/>
                </a:rPr>
                <a:t>Wiadomości</a:t>
              </a:r>
              <a:endParaRPr lang="fr-BE">
                <a:solidFill>
                  <a:srgbClr val="004593"/>
                </a:solidFill>
                <a:latin typeface="Calibri" pitchFamily="34" charset="0"/>
              </a:endParaRPr>
            </a:p>
          </p:txBody>
        </p:sp>
      </p:grpSp>
      <p:pic>
        <p:nvPicPr>
          <p:cNvPr id="42" name="Picture 3"/>
          <p:cNvPicPr>
            <a:picLocks noChangeAspect="1"/>
          </p:cNvPicPr>
          <p:nvPr/>
        </p:nvPicPr>
        <p:blipFill>
          <a:blip r:embed="rId14"/>
          <a:srcRect/>
          <a:stretch>
            <a:fillRect/>
          </a:stretch>
        </p:blipFill>
        <p:spPr bwMode="auto">
          <a:xfrm>
            <a:off x="1308100" y="1327150"/>
            <a:ext cx="949325" cy="1285875"/>
          </a:xfrm>
          <a:prstGeom prst="rect">
            <a:avLst/>
          </a:prstGeom>
          <a:noFill/>
          <a:ln w="9525">
            <a:noFill/>
            <a:miter lim="800000"/>
            <a:headEnd/>
            <a:tailEnd/>
          </a:ln>
        </p:spPr>
      </p:pic>
      <p:sp>
        <p:nvSpPr>
          <p:cNvPr id="46099" name="TextBox 42"/>
          <p:cNvSpPr txBox="1">
            <a:spLocks noChangeArrowheads="1"/>
          </p:cNvSpPr>
          <p:nvPr/>
        </p:nvSpPr>
        <p:spPr bwMode="auto">
          <a:xfrm>
            <a:off x="9934575" y="2219325"/>
            <a:ext cx="2598738" cy="1463675"/>
          </a:xfrm>
          <a:prstGeom prst="rect">
            <a:avLst/>
          </a:prstGeom>
          <a:noFill/>
          <a:ln w="9525">
            <a:noFill/>
            <a:miter lim="800000"/>
            <a:headEnd/>
            <a:tailEnd/>
          </a:ln>
        </p:spPr>
        <p:txBody>
          <a:bodyPr>
            <a:spAutoFit/>
          </a:bodyPr>
          <a:lstStyle/>
          <a:p>
            <a:pPr marL="285750" indent="-285750">
              <a:lnSpc>
                <a:spcPct val="150000"/>
              </a:lnSpc>
              <a:buFont typeface="Arial" charset="0"/>
              <a:buChar char="•"/>
            </a:pPr>
            <a:r>
              <a:rPr lang="fr-BE" sz="2000">
                <a:solidFill>
                  <a:schemeClr val="bg1"/>
                </a:solidFill>
              </a:rPr>
              <a:t>+/- 90 </a:t>
            </a:r>
            <a:r>
              <a:rPr lang="pl-PL" sz="2000">
                <a:solidFill>
                  <a:schemeClr val="bg1"/>
                </a:solidFill>
              </a:rPr>
              <a:t>członków</a:t>
            </a:r>
            <a:endParaRPr lang="fr-BE" sz="2000">
              <a:solidFill>
                <a:schemeClr val="bg1"/>
              </a:solidFill>
            </a:endParaRPr>
          </a:p>
          <a:p>
            <a:pPr marL="285750" indent="-285750">
              <a:lnSpc>
                <a:spcPct val="150000"/>
              </a:lnSpc>
              <a:buFont typeface="Arial" charset="0"/>
              <a:buChar char="•"/>
            </a:pPr>
            <a:r>
              <a:rPr lang="fr-BE" sz="2000">
                <a:solidFill>
                  <a:schemeClr val="bg1"/>
                </a:solidFill>
              </a:rPr>
              <a:t>23 </a:t>
            </a:r>
            <a:r>
              <a:rPr lang="pl-PL" sz="2000">
                <a:solidFill>
                  <a:schemeClr val="bg1"/>
                </a:solidFill>
              </a:rPr>
              <a:t>kraje</a:t>
            </a:r>
            <a:endParaRPr lang="fr-BE" sz="2000">
              <a:solidFill>
                <a:schemeClr val="bg1"/>
              </a:solidFill>
            </a:endParaRPr>
          </a:p>
          <a:p>
            <a:pPr marL="285750" indent="-285750">
              <a:lnSpc>
                <a:spcPct val="150000"/>
              </a:lnSpc>
              <a:buFont typeface="Arial" charset="0"/>
              <a:buChar char="•"/>
            </a:pPr>
            <a:r>
              <a:rPr lang="fr-BE" sz="2000">
                <a:solidFill>
                  <a:schemeClr val="bg1"/>
                </a:solidFill>
              </a:rPr>
              <a:t>&gt; 1000 </a:t>
            </a:r>
            <a:r>
              <a:rPr lang="pl-PL" sz="2000">
                <a:solidFill>
                  <a:schemeClr val="bg1"/>
                </a:solidFill>
              </a:rPr>
              <a:t>władz</a:t>
            </a:r>
            <a:endParaRPr lang="fr-BE" sz="2000">
              <a:solidFill>
                <a:schemeClr val="bg1"/>
              </a:solidFill>
            </a:endParaRPr>
          </a:p>
        </p:txBody>
      </p:sp>
      <p:pic>
        <p:nvPicPr>
          <p:cNvPr id="4" name="Picture 3"/>
          <p:cNvPicPr>
            <a:picLocks noChangeAspect="1"/>
          </p:cNvPicPr>
          <p:nvPr/>
        </p:nvPicPr>
        <p:blipFill>
          <a:blip r:embed="rId15"/>
          <a:srcRect/>
          <a:stretch>
            <a:fillRect/>
          </a:stretch>
        </p:blipFill>
        <p:spPr bwMode="auto">
          <a:xfrm>
            <a:off x="2870200" y="4810125"/>
            <a:ext cx="723900" cy="1428750"/>
          </a:xfrm>
          <a:prstGeom prst="rect">
            <a:avLst/>
          </a:prstGeom>
          <a:noFill/>
          <a:ln w="9525">
            <a:noFill/>
            <a:miter lim="800000"/>
            <a:headEnd/>
            <a:tailEnd/>
          </a:ln>
        </p:spPr>
      </p:pic>
      <p:pic>
        <p:nvPicPr>
          <p:cNvPr id="5" name="Picture 4"/>
          <p:cNvPicPr>
            <a:picLocks noChangeAspect="1"/>
          </p:cNvPicPr>
          <p:nvPr/>
        </p:nvPicPr>
        <p:blipFill>
          <a:blip r:embed="rId16"/>
          <a:stretch>
            <a:fillRect/>
          </a:stretch>
        </p:blipFill>
        <p:spPr>
          <a:xfrm>
            <a:off x="3344863" y="682625"/>
            <a:ext cx="1171575" cy="1136650"/>
          </a:xfrm>
          <a:prstGeom prst="rect">
            <a:avLst/>
          </a:prstGeom>
          <a:ln>
            <a:solidFill>
              <a:schemeClr val="accent1">
                <a:lumMod val="20000"/>
                <a:lumOff val="80000"/>
              </a:schemeClr>
            </a:solidFill>
          </a:ln>
        </p:spPr>
      </p:pic>
      <p:pic>
        <p:nvPicPr>
          <p:cNvPr id="8" name="Picture 7"/>
          <p:cNvPicPr>
            <a:picLocks noChangeAspect="1"/>
          </p:cNvPicPr>
          <p:nvPr/>
        </p:nvPicPr>
        <p:blipFill>
          <a:blip r:embed="rId17"/>
          <a:stretch>
            <a:fillRect/>
          </a:stretch>
        </p:blipFill>
        <p:spPr>
          <a:xfrm>
            <a:off x="1054100" y="3732213"/>
            <a:ext cx="1073150" cy="1152525"/>
          </a:xfrm>
          <a:prstGeom prst="rect">
            <a:avLst/>
          </a:prstGeom>
          <a:ln>
            <a:solidFill>
              <a:schemeClr val="accent1">
                <a:lumMod val="20000"/>
                <a:lumOff val="80000"/>
              </a:schemeClr>
            </a:solidFill>
          </a:ln>
        </p:spPr>
      </p:pic>
      <p:pic>
        <p:nvPicPr>
          <p:cNvPr id="9" name="Picture 8"/>
          <p:cNvPicPr>
            <a:picLocks noChangeAspect="1"/>
          </p:cNvPicPr>
          <p:nvPr/>
        </p:nvPicPr>
        <p:blipFill>
          <a:blip r:embed="rId18"/>
          <a:stretch>
            <a:fillRect/>
          </a:stretch>
        </p:blipFill>
        <p:spPr>
          <a:xfrm>
            <a:off x="4765675" y="1951038"/>
            <a:ext cx="2058988" cy="836612"/>
          </a:xfrm>
          <a:prstGeom prst="rect">
            <a:avLst/>
          </a:prstGeom>
          <a:ln>
            <a:solidFill>
              <a:schemeClr val="accent1">
                <a:lumMod val="20000"/>
                <a:lumOff val="80000"/>
              </a:schemeClr>
            </a:solid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3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5" name="Group 3"/>
          <p:cNvGrpSpPr>
            <a:grpSpLocks/>
          </p:cNvGrpSpPr>
          <p:nvPr/>
        </p:nvGrpSpPr>
        <p:grpSpPr bwMode="auto">
          <a:xfrm rot="10800000">
            <a:off x="0" y="4860925"/>
            <a:ext cx="12192000" cy="1997075"/>
            <a:chOff x="-48193" y="82974"/>
            <a:chExt cx="9211106" cy="1366796"/>
          </a:xfrm>
        </p:grpSpPr>
        <p:sp>
          <p:nvSpPr>
            <p:cNvPr id="5" name="Rectangle 4"/>
            <p:cNvSpPr/>
            <p:nvPr/>
          </p:nvSpPr>
          <p:spPr>
            <a:xfrm rot="5400000">
              <a:off x="4117447" y="-4081467"/>
              <a:ext cx="882224" cy="9211107"/>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fr-BE"/>
            </a:p>
          </p:txBody>
        </p:sp>
        <p:sp>
          <p:nvSpPr>
            <p:cNvPr id="7" name="Isosceles Triangle 6"/>
            <p:cNvSpPr/>
            <p:nvPr/>
          </p:nvSpPr>
          <p:spPr>
            <a:xfrm rot="10800000">
              <a:off x="508311" y="965198"/>
              <a:ext cx="970284" cy="484572"/>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fr-BE"/>
            </a:p>
          </p:txBody>
        </p:sp>
      </p:grpSp>
      <p:sp>
        <p:nvSpPr>
          <p:cNvPr id="82946" name="Rectangle 7"/>
          <p:cNvSpPr>
            <a:spLocks noChangeArrowheads="1"/>
          </p:cNvSpPr>
          <p:nvPr/>
        </p:nvSpPr>
        <p:spPr bwMode="auto">
          <a:xfrm>
            <a:off x="0" y="1622425"/>
            <a:ext cx="12192000" cy="3133725"/>
          </a:xfrm>
          <a:prstGeom prst="rect">
            <a:avLst/>
          </a:prstGeom>
          <a:noFill/>
          <a:ln w="9525">
            <a:noFill/>
            <a:miter lim="800000"/>
            <a:headEnd/>
            <a:tailEnd/>
          </a:ln>
        </p:spPr>
        <p:txBody>
          <a:bodyPr>
            <a:spAutoFit/>
          </a:bodyPr>
          <a:lstStyle/>
          <a:p>
            <a:pPr>
              <a:lnSpc>
                <a:spcPct val="107000"/>
              </a:lnSpc>
              <a:spcAft>
                <a:spcPts val="800"/>
              </a:spcAft>
            </a:pPr>
            <a:endParaRPr lang="fr-BE" sz="2400"/>
          </a:p>
          <a:p>
            <a:pPr algn="ctr">
              <a:lnSpc>
                <a:spcPct val="107000"/>
              </a:lnSpc>
              <a:spcAft>
                <a:spcPts val="800"/>
              </a:spcAft>
            </a:pPr>
            <a:r>
              <a:rPr lang="pl-PL" sz="7200">
                <a:solidFill>
                  <a:srgbClr val="003B93"/>
                </a:solidFill>
                <a:latin typeface="Calibri" pitchFamily="34" charset="0"/>
              </a:rPr>
              <a:t>Dziękuję</a:t>
            </a:r>
            <a:r>
              <a:rPr lang="en-GB" sz="7200">
                <a:solidFill>
                  <a:srgbClr val="003B93"/>
                </a:solidFill>
                <a:latin typeface="Calibri" pitchFamily="34" charset="0"/>
              </a:rPr>
              <a:t>!</a:t>
            </a:r>
          </a:p>
          <a:p>
            <a:pPr algn="ctr">
              <a:lnSpc>
                <a:spcPct val="107000"/>
              </a:lnSpc>
              <a:spcAft>
                <a:spcPts val="800"/>
              </a:spcAft>
            </a:pPr>
            <a:endParaRPr lang="en-GB" sz="2400" b="1">
              <a:solidFill>
                <a:schemeClr val="accent1"/>
              </a:solidFill>
            </a:endParaRPr>
          </a:p>
          <a:p>
            <a:pPr algn="ctr">
              <a:lnSpc>
                <a:spcPct val="107000"/>
              </a:lnSpc>
              <a:spcAft>
                <a:spcPts val="800"/>
              </a:spcAft>
            </a:pPr>
            <a:r>
              <a:rPr lang="en-GB" sz="4800">
                <a:solidFill>
                  <a:srgbClr val="317D1F"/>
                </a:solidFill>
                <a:hlinkClick r:id="rId3"/>
              </a:rPr>
              <a:t>www.acrplus.org</a:t>
            </a:r>
            <a:endParaRPr lang="en-GB" sz="4800">
              <a:solidFill>
                <a:srgbClr val="317D1F"/>
              </a:solidFill>
            </a:endParaRPr>
          </a:p>
        </p:txBody>
      </p:sp>
      <p:pic>
        <p:nvPicPr>
          <p:cNvPr id="82947" name="Picture 8"/>
          <p:cNvPicPr>
            <a:picLocks noChangeAspect="1"/>
          </p:cNvPicPr>
          <p:nvPr/>
        </p:nvPicPr>
        <p:blipFill>
          <a:blip r:embed="rId4"/>
          <a:srcRect l="28683" t="28525" r="30414" b="28609"/>
          <a:stretch>
            <a:fillRect/>
          </a:stretch>
        </p:blipFill>
        <p:spPr bwMode="auto">
          <a:xfrm>
            <a:off x="220663" y="200025"/>
            <a:ext cx="1011237" cy="1079500"/>
          </a:xfrm>
          <a:prstGeom prst="rect">
            <a:avLst/>
          </a:prstGeom>
          <a:noFill/>
          <a:ln w="9525">
            <a:noFill/>
            <a:miter lim="800000"/>
            <a:headEnd/>
            <a:tailEnd/>
          </a:ln>
        </p:spPr>
      </p:pic>
      <p:sp>
        <p:nvSpPr>
          <p:cNvPr id="82948" name="Rectangle 10"/>
          <p:cNvSpPr>
            <a:spLocks noChangeArrowheads="1"/>
          </p:cNvSpPr>
          <p:nvPr/>
        </p:nvSpPr>
        <p:spPr bwMode="auto">
          <a:xfrm>
            <a:off x="5480050" y="5729288"/>
            <a:ext cx="6096000" cy="985837"/>
          </a:xfrm>
          <a:prstGeom prst="rect">
            <a:avLst/>
          </a:prstGeom>
          <a:noFill/>
          <a:ln w="9525">
            <a:noFill/>
            <a:miter lim="800000"/>
            <a:headEnd/>
            <a:tailEnd/>
          </a:ln>
        </p:spPr>
        <p:txBody>
          <a:bodyPr>
            <a:spAutoFit/>
          </a:bodyPr>
          <a:lstStyle/>
          <a:p>
            <a:pPr algn="r">
              <a:lnSpc>
                <a:spcPct val="107000"/>
              </a:lnSpc>
              <a:spcAft>
                <a:spcPts val="800"/>
              </a:spcAft>
            </a:pPr>
            <a:r>
              <a:rPr lang="en-GB" sz="2400">
                <a:solidFill>
                  <a:schemeClr val="bg1"/>
                </a:solidFill>
                <a:latin typeface="Calibri" pitchFamily="34" charset="0"/>
              </a:rPr>
              <a:t>Contact: </a:t>
            </a:r>
            <a:r>
              <a:rPr lang="en-GB" sz="2400" u="sng">
                <a:solidFill>
                  <a:schemeClr val="bg1"/>
                </a:solidFill>
                <a:latin typeface="Calibri" pitchFamily="34" charset="0"/>
              </a:rPr>
              <a:t>ll@acrplus.org</a:t>
            </a:r>
            <a:r>
              <a:rPr lang="en-GB" sz="2400">
                <a:solidFill>
                  <a:schemeClr val="bg1"/>
                </a:solidFill>
                <a:latin typeface="Calibri" pitchFamily="34" charset="0"/>
              </a:rPr>
              <a:t> </a:t>
            </a:r>
          </a:p>
          <a:p>
            <a:pPr algn="r">
              <a:lnSpc>
                <a:spcPct val="107000"/>
              </a:lnSpc>
              <a:spcAft>
                <a:spcPts val="800"/>
              </a:spcAft>
            </a:pPr>
            <a:r>
              <a:rPr lang="en-GB" sz="2400">
                <a:solidFill>
                  <a:schemeClr val="bg1"/>
                </a:solidFill>
                <a:latin typeface="Calibri" pitchFamily="34" charset="0"/>
              </a:rPr>
              <a:t>Lisa Labriga, ACR+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ircular Arrow 16"/>
          <p:cNvSpPr/>
          <p:nvPr/>
        </p:nvSpPr>
        <p:spPr>
          <a:xfrm rot="609622" flipH="1">
            <a:off x="4376738" y="4322763"/>
            <a:ext cx="2197100" cy="2324100"/>
          </a:xfrm>
          <a:prstGeom prst="circularArrow">
            <a:avLst>
              <a:gd name="adj1" fmla="val 12500"/>
              <a:gd name="adj2" fmla="val 1142319"/>
              <a:gd name="adj3" fmla="val 20457681"/>
              <a:gd name="adj4" fmla="val 16465330"/>
              <a:gd name="adj5" fmla="val 12500"/>
            </a:avLst>
          </a:prstGeom>
          <a:solidFill>
            <a:srgbClr val="CC6600"/>
          </a:solidFill>
          <a:ln w="25400" cap="flat" cmpd="sng" algn="ctr">
            <a:noFill/>
            <a:prstDash val="solid"/>
          </a:ln>
          <a:effectLst/>
        </p:spPr>
        <p:txBody>
          <a:bodyPr anchor="ctr"/>
          <a:lstStyle/>
          <a:p>
            <a:pPr algn="ctr" fontAlgn="auto">
              <a:spcBef>
                <a:spcPts val="0"/>
              </a:spcBef>
              <a:spcAft>
                <a:spcPts val="0"/>
              </a:spcAft>
              <a:defRPr/>
            </a:pPr>
            <a:endParaRPr lang="fr-BE" kern="0">
              <a:solidFill>
                <a:srgbClr val="0080FE"/>
              </a:solidFill>
              <a:latin typeface="Verdana"/>
              <a:cs typeface="Arial" panose="020B0604020202020204" pitchFamily="34" charset="0"/>
            </a:endParaRPr>
          </a:p>
        </p:txBody>
      </p:sp>
      <p:sp>
        <p:nvSpPr>
          <p:cNvPr id="18" name="TextBox 17"/>
          <p:cNvSpPr txBox="1"/>
          <p:nvPr/>
        </p:nvSpPr>
        <p:spPr>
          <a:xfrm>
            <a:off x="1866900" y="2730500"/>
            <a:ext cx="2022475" cy="412750"/>
          </a:xfrm>
          <a:prstGeom prst="rect">
            <a:avLst/>
          </a:prstGeom>
          <a:solidFill>
            <a:srgbClr val="808080">
              <a:lumMod val="25000"/>
            </a:srgbClr>
          </a:solidFill>
        </p:spPr>
        <p:txBody>
          <a:bodyPr>
            <a:spAutoFit/>
          </a:bodyPr>
          <a:lstStyle/>
          <a:p>
            <a:pPr algn="ctr"/>
            <a:r>
              <a:rPr lang="pl-PL" sz="2100">
                <a:solidFill>
                  <a:srgbClr val="FFFFFF"/>
                </a:solidFill>
              </a:rPr>
              <a:t>Zasoby</a:t>
            </a:r>
            <a:endParaRPr lang="fr-BE" sz="2100">
              <a:solidFill>
                <a:srgbClr val="FFFFFF"/>
              </a:solidFill>
            </a:endParaRPr>
          </a:p>
        </p:txBody>
      </p:sp>
      <p:sp>
        <p:nvSpPr>
          <p:cNvPr id="19" name="TextBox 8"/>
          <p:cNvSpPr txBox="1">
            <a:spLocks noChangeArrowheads="1"/>
          </p:cNvSpPr>
          <p:nvPr/>
        </p:nvSpPr>
        <p:spPr bwMode="auto">
          <a:xfrm>
            <a:off x="1866900" y="3576638"/>
            <a:ext cx="2028825" cy="412750"/>
          </a:xfrm>
          <a:prstGeom prst="rect">
            <a:avLst/>
          </a:prstGeom>
          <a:solidFill>
            <a:srgbClr val="A50021"/>
          </a:solidFill>
          <a:ln>
            <a:noFill/>
          </a:ln>
          <a:extLst>
            <a:ext uri="{91240B29-F687-4F45-9708-019B960494DF}"/>
          </a:extLst>
        </p:spPr>
        <p:txBody>
          <a:bodyPr>
            <a:spAutoFit/>
          </a:bodyPr>
          <a:lstStyle/>
          <a:p>
            <a:pPr algn="ctr"/>
            <a:r>
              <a:rPr lang="fr-BE" altLang="fr-FR" sz="2100">
                <a:solidFill>
                  <a:srgbClr val="FFFFFF"/>
                </a:solidFill>
              </a:rPr>
              <a:t>Produ</a:t>
            </a:r>
            <a:r>
              <a:rPr lang="pl-PL" altLang="fr-FR" sz="2100">
                <a:solidFill>
                  <a:srgbClr val="FFFFFF"/>
                </a:solidFill>
              </a:rPr>
              <a:t>kcja</a:t>
            </a:r>
            <a:endParaRPr lang="fr-BE" altLang="fr-FR" sz="2100">
              <a:solidFill>
                <a:srgbClr val="FFFFFF"/>
              </a:solidFill>
            </a:endParaRPr>
          </a:p>
        </p:txBody>
      </p:sp>
      <p:sp>
        <p:nvSpPr>
          <p:cNvPr id="20" name="TextBox 19"/>
          <p:cNvSpPr txBox="1"/>
          <p:nvPr/>
        </p:nvSpPr>
        <p:spPr>
          <a:xfrm>
            <a:off x="1866900" y="4441825"/>
            <a:ext cx="2022475" cy="412750"/>
          </a:xfrm>
          <a:prstGeom prst="rect">
            <a:avLst/>
          </a:prstGeom>
          <a:solidFill>
            <a:srgbClr val="0080FE">
              <a:lumMod val="75000"/>
            </a:srgbClr>
          </a:solidFill>
        </p:spPr>
        <p:txBody>
          <a:bodyPr>
            <a:spAutoFit/>
          </a:bodyPr>
          <a:lstStyle/>
          <a:p>
            <a:pPr algn="ctr"/>
            <a:r>
              <a:rPr lang="pl-PL" sz="2100">
                <a:solidFill>
                  <a:srgbClr val="FFFFFF"/>
                </a:solidFill>
              </a:rPr>
              <a:t>Konsumpcja</a:t>
            </a:r>
            <a:endParaRPr lang="fr-BE" sz="2100">
              <a:solidFill>
                <a:srgbClr val="FFFFFF"/>
              </a:solidFill>
            </a:endParaRPr>
          </a:p>
        </p:txBody>
      </p:sp>
      <p:sp>
        <p:nvSpPr>
          <p:cNvPr id="21" name="TextBox 10"/>
          <p:cNvSpPr txBox="1">
            <a:spLocks noChangeArrowheads="1"/>
          </p:cNvSpPr>
          <p:nvPr/>
        </p:nvSpPr>
        <p:spPr bwMode="auto">
          <a:xfrm>
            <a:off x="1866900" y="5307013"/>
            <a:ext cx="2022475" cy="412750"/>
          </a:xfrm>
          <a:prstGeom prst="rect">
            <a:avLst/>
          </a:prstGeom>
          <a:solidFill>
            <a:srgbClr val="CC6600"/>
          </a:solidFill>
          <a:ln>
            <a:noFill/>
          </a:ln>
          <a:extLst>
            <a:ext uri="{91240B29-F687-4F45-9708-019B960494DF}"/>
          </a:extLst>
        </p:spPr>
        <p:txBody>
          <a:bodyPr>
            <a:spAutoFit/>
          </a:bodyPr>
          <a:lstStyle/>
          <a:p>
            <a:pPr algn="ctr"/>
            <a:r>
              <a:rPr lang="pl-PL" altLang="fr-FR" sz="2100">
                <a:solidFill>
                  <a:srgbClr val="FFFFFF"/>
                </a:solidFill>
              </a:rPr>
              <a:t>Odpady</a:t>
            </a:r>
            <a:endParaRPr lang="fr-BE" altLang="fr-FR" sz="2100">
              <a:solidFill>
                <a:srgbClr val="FFFFFF"/>
              </a:solidFill>
            </a:endParaRPr>
          </a:p>
        </p:txBody>
      </p:sp>
      <p:sp>
        <p:nvSpPr>
          <p:cNvPr id="22" name="TextBox 21"/>
          <p:cNvSpPr txBox="1"/>
          <p:nvPr/>
        </p:nvSpPr>
        <p:spPr>
          <a:xfrm>
            <a:off x="1728788" y="1822450"/>
            <a:ext cx="2346325" cy="733425"/>
          </a:xfrm>
          <a:prstGeom prst="rect">
            <a:avLst/>
          </a:prstGeom>
          <a:noFill/>
        </p:spPr>
        <p:txBody>
          <a:bodyPr>
            <a:spAutoFit/>
          </a:bodyPr>
          <a:lstStyle/>
          <a:p>
            <a:pPr algn="ctr"/>
            <a:r>
              <a:rPr lang="pl-PL" sz="2100">
                <a:solidFill>
                  <a:srgbClr val="202020"/>
                </a:solidFill>
              </a:rPr>
              <a:t>Gospodarka liniowa</a:t>
            </a:r>
            <a:endParaRPr lang="fr-BE" sz="2100">
              <a:solidFill>
                <a:srgbClr val="202020"/>
              </a:solidFill>
            </a:endParaRPr>
          </a:p>
        </p:txBody>
      </p:sp>
      <p:sp>
        <p:nvSpPr>
          <p:cNvPr id="23" name="TextBox 22"/>
          <p:cNvSpPr txBox="1"/>
          <p:nvPr/>
        </p:nvSpPr>
        <p:spPr>
          <a:xfrm>
            <a:off x="4897438" y="1835150"/>
            <a:ext cx="2498725" cy="733425"/>
          </a:xfrm>
          <a:prstGeom prst="rect">
            <a:avLst/>
          </a:prstGeom>
          <a:noFill/>
        </p:spPr>
        <p:txBody>
          <a:bodyPr>
            <a:spAutoFit/>
          </a:bodyPr>
          <a:lstStyle/>
          <a:p>
            <a:pPr algn="ctr"/>
            <a:r>
              <a:rPr lang="pl-PL" sz="2100">
                <a:solidFill>
                  <a:srgbClr val="202020"/>
                </a:solidFill>
              </a:rPr>
              <a:t>Gospodarka powiązań</a:t>
            </a:r>
            <a:endParaRPr lang="fr-BE" sz="2100">
              <a:solidFill>
                <a:srgbClr val="202020"/>
              </a:solidFill>
            </a:endParaRPr>
          </a:p>
        </p:txBody>
      </p:sp>
      <p:sp>
        <p:nvSpPr>
          <p:cNvPr id="24" name="TextBox 23"/>
          <p:cNvSpPr txBox="1"/>
          <p:nvPr/>
        </p:nvSpPr>
        <p:spPr>
          <a:xfrm>
            <a:off x="8004175" y="1835150"/>
            <a:ext cx="2787650" cy="733425"/>
          </a:xfrm>
          <a:prstGeom prst="rect">
            <a:avLst/>
          </a:prstGeom>
          <a:noFill/>
        </p:spPr>
        <p:txBody>
          <a:bodyPr>
            <a:spAutoFit/>
          </a:bodyPr>
          <a:lstStyle/>
          <a:p>
            <a:pPr algn="ctr"/>
            <a:r>
              <a:rPr lang="pl-PL" sz="2100">
                <a:solidFill>
                  <a:srgbClr val="202020"/>
                </a:solidFill>
              </a:rPr>
              <a:t>Gospodarka o obiegu zamkniętym</a:t>
            </a:r>
            <a:endParaRPr lang="fr-BE" sz="2100">
              <a:solidFill>
                <a:srgbClr val="202020"/>
              </a:solidFill>
            </a:endParaRPr>
          </a:p>
        </p:txBody>
      </p:sp>
      <p:sp>
        <p:nvSpPr>
          <p:cNvPr id="25" name="Down Arrow 24"/>
          <p:cNvSpPr/>
          <p:nvPr/>
        </p:nvSpPr>
        <p:spPr>
          <a:xfrm>
            <a:off x="2687638" y="3121025"/>
            <a:ext cx="338137" cy="452438"/>
          </a:xfrm>
          <a:prstGeom prst="downArrow">
            <a:avLst/>
          </a:prstGeom>
          <a:solidFill>
            <a:srgbClr val="808080">
              <a:lumMod val="25000"/>
            </a:srgbClr>
          </a:solidFill>
          <a:ln w="25400" cap="flat" cmpd="sng" algn="ctr">
            <a:noFill/>
            <a:prstDash val="solid"/>
          </a:ln>
          <a:effectLst/>
        </p:spPr>
        <p:txBody>
          <a:bodyPr anchor="ctr"/>
          <a:lstStyle/>
          <a:p>
            <a:pPr algn="ctr" fontAlgn="auto">
              <a:spcBef>
                <a:spcPts val="0"/>
              </a:spcBef>
              <a:spcAft>
                <a:spcPts val="0"/>
              </a:spcAft>
              <a:defRPr/>
            </a:pPr>
            <a:endParaRPr lang="fr-BE" kern="0">
              <a:solidFill>
                <a:srgbClr val="FFFFFF"/>
              </a:solidFill>
              <a:latin typeface="Verdana"/>
              <a:cs typeface="Arial" panose="020B0604020202020204" pitchFamily="34" charset="0"/>
            </a:endParaRPr>
          </a:p>
        </p:txBody>
      </p:sp>
      <p:sp>
        <p:nvSpPr>
          <p:cNvPr id="26" name="Down Arrow 25"/>
          <p:cNvSpPr/>
          <p:nvPr/>
        </p:nvSpPr>
        <p:spPr>
          <a:xfrm>
            <a:off x="2638425" y="4838700"/>
            <a:ext cx="387350" cy="468313"/>
          </a:xfrm>
          <a:prstGeom prst="downArrow">
            <a:avLst/>
          </a:prstGeom>
          <a:solidFill>
            <a:srgbClr val="0080FE">
              <a:lumMod val="75000"/>
            </a:srgbClr>
          </a:solidFill>
          <a:ln w="25400" cap="flat" cmpd="sng" algn="ctr">
            <a:noFill/>
            <a:prstDash val="solid"/>
          </a:ln>
          <a:effectLst/>
        </p:spPr>
        <p:txBody>
          <a:bodyPr anchor="ctr"/>
          <a:lstStyle/>
          <a:p>
            <a:pPr algn="ctr" fontAlgn="auto">
              <a:spcBef>
                <a:spcPts val="0"/>
              </a:spcBef>
              <a:spcAft>
                <a:spcPts val="0"/>
              </a:spcAft>
              <a:defRPr/>
            </a:pPr>
            <a:endParaRPr lang="fr-BE" kern="0">
              <a:solidFill>
                <a:srgbClr val="FFFFFF"/>
              </a:solidFill>
              <a:latin typeface="Verdana"/>
              <a:cs typeface="Arial" panose="020B0604020202020204" pitchFamily="34" charset="0"/>
            </a:endParaRPr>
          </a:p>
        </p:txBody>
      </p:sp>
      <p:sp>
        <p:nvSpPr>
          <p:cNvPr id="27" name="Down Arrow 26"/>
          <p:cNvSpPr/>
          <p:nvPr/>
        </p:nvSpPr>
        <p:spPr>
          <a:xfrm>
            <a:off x="2663825" y="3968750"/>
            <a:ext cx="368300" cy="454025"/>
          </a:xfrm>
          <a:prstGeom prst="downArrow">
            <a:avLst/>
          </a:prstGeom>
          <a:solidFill>
            <a:srgbClr val="A50021"/>
          </a:solidFill>
          <a:ln w="25400" cap="flat" cmpd="sng" algn="ctr">
            <a:noFill/>
            <a:prstDash val="solid"/>
          </a:ln>
          <a:effectLst/>
        </p:spPr>
        <p:txBody>
          <a:bodyPr anchor="ctr"/>
          <a:lstStyle/>
          <a:p>
            <a:pPr algn="ctr" fontAlgn="auto">
              <a:spcBef>
                <a:spcPts val="0"/>
              </a:spcBef>
              <a:spcAft>
                <a:spcPts val="0"/>
              </a:spcAft>
              <a:defRPr/>
            </a:pPr>
            <a:endParaRPr lang="fr-BE" kern="0">
              <a:solidFill>
                <a:srgbClr val="FFFFFF"/>
              </a:solidFill>
              <a:latin typeface="Verdana"/>
              <a:cs typeface="Arial" panose="020B0604020202020204" pitchFamily="34" charset="0"/>
            </a:endParaRPr>
          </a:p>
        </p:txBody>
      </p:sp>
      <p:sp>
        <p:nvSpPr>
          <p:cNvPr id="28" name="Circular Arrow 27"/>
          <p:cNvSpPr/>
          <p:nvPr/>
        </p:nvSpPr>
        <p:spPr>
          <a:xfrm rot="3945207">
            <a:off x="5022057" y="2745581"/>
            <a:ext cx="2343150" cy="2341563"/>
          </a:xfrm>
          <a:prstGeom prst="circularArrow">
            <a:avLst>
              <a:gd name="adj1" fmla="val 12500"/>
              <a:gd name="adj2" fmla="val 1142319"/>
              <a:gd name="adj3" fmla="val 20457681"/>
              <a:gd name="adj4" fmla="val 12751387"/>
              <a:gd name="adj5" fmla="val 12500"/>
            </a:avLst>
          </a:prstGeom>
          <a:solidFill>
            <a:srgbClr val="A50021"/>
          </a:solidFill>
          <a:ln w="25400" cap="flat" cmpd="sng" algn="ctr">
            <a:noFill/>
            <a:prstDash val="solid"/>
          </a:ln>
          <a:effectLst/>
        </p:spPr>
        <p:txBody>
          <a:bodyPr anchor="ctr"/>
          <a:lstStyle/>
          <a:p>
            <a:pPr algn="ctr" fontAlgn="auto">
              <a:spcBef>
                <a:spcPts val="0"/>
              </a:spcBef>
              <a:spcAft>
                <a:spcPts val="0"/>
              </a:spcAft>
              <a:defRPr/>
            </a:pPr>
            <a:endParaRPr lang="fr-BE" kern="0">
              <a:solidFill>
                <a:srgbClr val="0080FE"/>
              </a:solidFill>
              <a:latin typeface="Verdana"/>
              <a:cs typeface="Arial" panose="020B0604020202020204" pitchFamily="34" charset="0"/>
            </a:endParaRPr>
          </a:p>
        </p:txBody>
      </p:sp>
      <p:sp>
        <p:nvSpPr>
          <p:cNvPr id="29" name="Circular Arrow 28"/>
          <p:cNvSpPr/>
          <p:nvPr/>
        </p:nvSpPr>
        <p:spPr>
          <a:xfrm rot="17291288">
            <a:off x="5021263" y="2725737"/>
            <a:ext cx="2344738" cy="2341563"/>
          </a:xfrm>
          <a:prstGeom prst="circularArrow">
            <a:avLst>
              <a:gd name="adj1" fmla="val 12500"/>
              <a:gd name="adj2" fmla="val 1142319"/>
              <a:gd name="adj3" fmla="val 20457681"/>
              <a:gd name="adj4" fmla="val 13840888"/>
              <a:gd name="adj5" fmla="val 12500"/>
            </a:avLst>
          </a:prstGeom>
          <a:solidFill>
            <a:srgbClr val="42A62A">
              <a:lumMod val="75000"/>
            </a:srgbClr>
          </a:solidFill>
          <a:ln w="25400" cap="flat" cmpd="sng" algn="ctr">
            <a:noFill/>
            <a:prstDash val="solid"/>
          </a:ln>
          <a:effectLst/>
        </p:spPr>
        <p:txBody>
          <a:bodyPr anchor="ctr"/>
          <a:lstStyle/>
          <a:p>
            <a:pPr algn="ctr" fontAlgn="auto">
              <a:spcBef>
                <a:spcPts val="0"/>
              </a:spcBef>
              <a:spcAft>
                <a:spcPts val="0"/>
              </a:spcAft>
              <a:defRPr/>
            </a:pPr>
            <a:endParaRPr lang="fr-BE" kern="0">
              <a:solidFill>
                <a:srgbClr val="0080FE"/>
              </a:solidFill>
              <a:latin typeface="Verdana"/>
              <a:cs typeface="Arial" panose="020B0604020202020204" pitchFamily="34" charset="0"/>
            </a:endParaRPr>
          </a:p>
        </p:txBody>
      </p:sp>
      <p:sp>
        <p:nvSpPr>
          <p:cNvPr id="30" name="Circular Arrow 29"/>
          <p:cNvSpPr/>
          <p:nvPr/>
        </p:nvSpPr>
        <p:spPr>
          <a:xfrm rot="10800000">
            <a:off x="5022850" y="2798763"/>
            <a:ext cx="2343150" cy="2341562"/>
          </a:xfrm>
          <a:prstGeom prst="circularArrow">
            <a:avLst>
              <a:gd name="adj1" fmla="val 12500"/>
              <a:gd name="adj2" fmla="val 1142319"/>
              <a:gd name="adj3" fmla="val 20457681"/>
              <a:gd name="adj4" fmla="val 14029958"/>
              <a:gd name="adj5" fmla="val 12500"/>
            </a:avLst>
          </a:prstGeom>
          <a:solidFill>
            <a:srgbClr val="0080FE">
              <a:lumMod val="75000"/>
            </a:srgbClr>
          </a:solidFill>
          <a:ln w="25400" cap="flat" cmpd="sng" algn="ctr">
            <a:noFill/>
            <a:prstDash val="solid"/>
          </a:ln>
          <a:effectLst/>
        </p:spPr>
        <p:txBody>
          <a:bodyPr anchor="ctr"/>
          <a:lstStyle/>
          <a:p>
            <a:pPr algn="ctr" fontAlgn="auto">
              <a:spcBef>
                <a:spcPts val="0"/>
              </a:spcBef>
              <a:spcAft>
                <a:spcPts val="0"/>
              </a:spcAft>
              <a:defRPr/>
            </a:pPr>
            <a:endParaRPr lang="fr-BE" kern="0">
              <a:solidFill>
                <a:srgbClr val="0080FE"/>
              </a:solidFill>
              <a:latin typeface="Verdana"/>
              <a:cs typeface="Arial" panose="020B0604020202020204" pitchFamily="34" charset="0"/>
            </a:endParaRPr>
          </a:p>
        </p:txBody>
      </p:sp>
      <p:sp>
        <p:nvSpPr>
          <p:cNvPr id="31" name="Circular Arrow 30"/>
          <p:cNvSpPr/>
          <p:nvPr/>
        </p:nvSpPr>
        <p:spPr>
          <a:xfrm rot="4245343" flipV="1">
            <a:off x="4947445" y="958056"/>
            <a:ext cx="2087562" cy="2378075"/>
          </a:xfrm>
          <a:prstGeom prst="circularArrow">
            <a:avLst>
              <a:gd name="adj1" fmla="val 12500"/>
              <a:gd name="adj2" fmla="val 1142319"/>
              <a:gd name="adj3" fmla="val 20457681"/>
              <a:gd name="adj4" fmla="val 15770790"/>
              <a:gd name="adj5" fmla="val 12500"/>
            </a:avLst>
          </a:prstGeom>
          <a:solidFill>
            <a:srgbClr val="808080">
              <a:lumMod val="25000"/>
            </a:srgbClr>
          </a:solidFill>
          <a:ln w="25400" cap="flat" cmpd="sng" algn="ctr">
            <a:noFill/>
            <a:prstDash val="solid"/>
          </a:ln>
          <a:effectLst/>
        </p:spPr>
        <p:txBody>
          <a:bodyPr anchor="ctr"/>
          <a:lstStyle/>
          <a:p>
            <a:pPr algn="ctr" fontAlgn="auto">
              <a:spcBef>
                <a:spcPts val="0"/>
              </a:spcBef>
              <a:spcAft>
                <a:spcPts val="0"/>
              </a:spcAft>
              <a:defRPr/>
            </a:pPr>
            <a:endParaRPr lang="fr-BE" kern="0">
              <a:solidFill>
                <a:srgbClr val="0080FE"/>
              </a:solidFill>
              <a:latin typeface="Verdana"/>
              <a:cs typeface="Arial" panose="020B0604020202020204" pitchFamily="34" charset="0"/>
            </a:endParaRPr>
          </a:p>
        </p:txBody>
      </p:sp>
      <p:sp>
        <p:nvSpPr>
          <p:cNvPr id="32" name="Circular Arrow 31"/>
          <p:cNvSpPr/>
          <p:nvPr/>
        </p:nvSpPr>
        <p:spPr>
          <a:xfrm rot="3945207">
            <a:off x="8077201" y="2778125"/>
            <a:ext cx="2341562" cy="2217737"/>
          </a:xfrm>
          <a:prstGeom prst="circularArrow">
            <a:avLst>
              <a:gd name="adj1" fmla="val 12500"/>
              <a:gd name="adj2" fmla="val 1142319"/>
              <a:gd name="adj3" fmla="val 20457681"/>
              <a:gd name="adj4" fmla="val 12751387"/>
              <a:gd name="adj5" fmla="val 12500"/>
            </a:avLst>
          </a:prstGeom>
          <a:solidFill>
            <a:srgbClr val="A50021"/>
          </a:solidFill>
          <a:ln w="25400" cap="flat" cmpd="sng" algn="ctr">
            <a:noFill/>
            <a:prstDash val="solid"/>
          </a:ln>
          <a:effectLst/>
        </p:spPr>
        <p:txBody>
          <a:bodyPr anchor="ctr"/>
          <a:lstStyle/>
          <a:p>
            <a:pPr algn="ctr" fontAlgn="auto">
              <a:spcBef>
                <a:spcPts val="0"/>
              </a:spcBef>
              <a:spcAft>
                <a:spcPts val="0"/>
              </a:spcAft>
              <a:defRPr/>
            </a:pPr>
            <a:endParaRPr lang="fr-BE" kern="0">
              <a:solidFill>
                <a:srgbClr val="0080FE"/>
              </a:solidFill>
              <a:latin typeface="Verdana"/>
              <a:cs typeface="Arial" panose="020B0604020202020204" pitchFamily="34" charset="0"/>
            </a:endParaRPr>
          </a:p>
        </p:txBody>
      </p:sp>
      <p:sp>
        <p:nvSpPr>
          <p:cNvPr id="33" name="Circular Arrow 32"/>
          <p:cNvSpPr/>
          <p:nvPr/>
        </p:nvSpPr>
        <p:spPr>
          <a:xfrm rot="17291288">
            <a:off x="8042275" y="2725738"/>
            <a:ext cx="2344738" cy="2341562"/>
          </a:xfrm>
          <a:prstGeom prst="circularArrow">
            <a:avLst>
              <a:gd name="adj1" fmla="val 12500"/>
              <a:gd name="adj2" fmla="val 1142319"/>
              <a:gd name="adj3" fmla="val 20457681"/>
              <a:gd name="adj4" fmla="val 13840888"/>
              <a:gd name="adj5" fmla="val 12500"/>
            </a:avLst>
          </a:prstGeom>
          <a:solidFill>
            <a:srgbClr val="42A62A">
              <a:lumMod val="75000"/>
            </a:srgbClr>
          </a:solidFill>
          <a:ln w="25400" cap="flat" cmpd="sng" algn="ctr">
            <a:noFill/>
            <a:prstDash val="solid"/>
          </a:ln>
          <a:effectLst/>
        </p:spPr>
        <p:txBody>
          <a:bodyPr anchor="ctr"/>
          <a:lstStyle/>
          <a:p>
            <a:pPr algn="ctr" fontAlgn="auto">
              <a:spcBef>
                <a:spcPts val="0"/>
              </a:spcBef>
              <a:spcAft>
                <a:spcPts val="0"/>
              </a:spcAft>
              <a:defRPr/>
            </a:pPr>
            <a:endParaRPr lang="fr-BE" kern="0">
              <a:solidFill>
                <a:srgbClr val="0080FE"/>
              </a:solidFill>
              <a:latin typeface="Verdana"/>
              <a:cs typeface="Arial" panose="020B0604020202020204" pitchFamily="34" charset="0"/>
            </a:endParaRPr>
          </a:p>
        </p:txBody>
      </p:sp>
      <p:sp>
        <p:nvSpPr>
          <p:cNvPr id="34" name="Circular Arrow 33"/>
          <p:cNvSpPr/>
          <p:nvPr/>
        </p:nvSpPr>
        <p:spPr>
          <a:xfrm rot="10800000">
            <a:off x="8042275" y="2798763"/>
            <a:ext cx="2344738" cy="2341562"/>
          </a:xfrm>
          <a:prstGeom prst="circularArrow">
            <a:avLst>
              <a:gd name="adj1" fmla="val 12500"/>
              <a:gd name="adj2" fmla="val 1142319"/>
              <a:gd name="adj3" fmla="val 20457681"/>
              <a:gd name="adj4" fmla="val 13810948"/>
              <a:gd name="adj5" fmla="val 12500"/>
            </a:avLst>
          </a:prstGeom>
          <a:solidFill>
            <a:srgbClr val="0080FE">
              <a:lumMod val="75000"/>
            </a:srgbClr>
          </a:solidFill>
          <a:ln w="25400" cap="flat" cmpd="sng" algn="ctr">
            <a:noFill/>
            <a:prstDash val="solid"/>
          </a:ln>
          <a:effectLst/>
        </p:spPr>
        <p:txBody>
          <a:bodyPr anchor="ctr"/>
          <a:lstStyle/>
          <a:p>
            <a:pPr algn="ctr" fontAlgn="auto">
              <a:spcBef>
                <a:spcPts val="0"/>
              </a:spcBef>
              <a:spcAft>
                <a:spcPts val="0"/>
              </a:spcAft>
              <a:defRPr/>
            </a:pPr>
            <a:endParaRPr lang="fr-BE" kern="0">
              <a:solidFill>
                <a:srgbClr val="0080FE"/>
              </a:solidFill>
              <a:latin typeface="Verdana"/>
              <a:cs typeface="Arial" panose="020B0604020202020204" pitchFamily="34" charset="0"/>
            </a:endParaRPr>
          </a:p>
        </p:txBody>
      </p:sp>
      <p:sp>
        <p:nvSpPr>
          <p:cNvPr id="35" name="TextBox 34"/>
          <p:cNvSpPr txBox="1"/>
          <p:nvPr/>
        </p:nvSpPr>
        <p:spPr>
          <a:xfrm rot="14311044">
            <a:off x="4759961" y="4570856"/>
            <a:ext cx="1154678" cy="1368516"/>
          </a:xfrm>
          <a:prstGeom prst="rect">
            <a:avLst/>
          </a:prstGeom>
          <a:noFill/>
        </p:spPr>
        <p:txBody>
          <a:bodyPr spcFirstLastPara="1">
            <a:prstTxWarp prst="textCircle">
              <a:avLst/>
            </a:prstTxWarp>
            <a:spAutoFit/>
          </a:bodyPr>
          <a:lstStyle/>
          <a:p>
            <a:pPr algn="ctr" fontAlgn="auto">
              <a:spcBef>
                <a:spcPts val="0"/>
              </a:spcBef>
              <a:spcAft>
                <a:spcPts val="0"/>
              </a:spcAft>
              <a:defRPr/>
            </a:pPr>
            <a:r>
              <a:rPr lang="fr-BE" sz="1600" kern="0" dirty="0">
                <a:solidFill>
                  <a:srgbClr val="FFFFFF"/>
                </a:solidFill>
                <a:latin typeface="Arial" panose="020B0604020202020204" pitchFamily="34" charset="0"/>
                <a:cs typeface="Arial" panose="020B0604020202020204" pitchFamily="34" charset="0"/>
              </a:rPr>
              <a:t>Waste</a:t>
            </a:r>
          </a:p>
        </p:txBody>
      </p:sp>
      <p:sp>
        <p:nvSpPr>
          <p:cNvPr id="36" name="TextBox 35"/>
          <p:cNvSpPr txBox="1"/>
          <p:nvPr/>
        </p:nvSpPr>
        <p:spPr>
          <a:xfrm rot="13083869">
            <a:off x="5470683" y="2911427"/>
            <a:ext cx="765180" cy="1368516"/>
          </a:xfrm>
          <a:prstGeom prst="rect">
            <a:avLst/>
          </a:prstGeom>
          <a:noFill/>
        </p:spPr>
        <p:txBody>
          <a:bodyPr spcFirstLastPara="1">
            <a:prstTxWarp prst="textCircle">
              <a:avLst>
                <a:gd name="adj" fmla="val 10977722"/>
              </a:avLst>
            </a:prstTxWarp>
            <a:spAutoFit/>
          </a:bodyPr>
          <a:lstStyle/>
          <a:p>
            <a:pPr algn="ctr" fontAlgn="auto">
              <a:spcBef>
                <a:spcPts val="0"/>
              </a:spcBef>
              <a:spcAft>
                <a:spcPts val="0"/>
              </a:spcAft>
              <a:defRPr/>
            </a:pPr>
            <a:r>
              <a:rPr lang="fr-BE" sz="1600" kern="0" dirty="0" err="1">
                <a:solidFill>
                  <a:srgbClr val="FFFFFF"/>
                </a:solidFill>
                <a:latin typeface="Arial" panose="020B0604020202020204" pitchFamily="34" charset="0"/>
                <a:cs typeface="Arial" panose="020B0604020202020204" pitchFamily="34" charset="0"/>
              </a:rPr>
              <a:t>Downcycling</a:t>
            </a:r>
            <a:endParaRPr lang="fr-BE" sz="1600" kern="0" dirty="0">
              <a:solidFill>
                <a:srgbClr val="FFFFFF"/>
              </a:solidFill>
              <a:latin typeface="Arial" panose="020B0604020202020204" pitchFamily="34" charset="0"/>
              <a:cs typeface="Arial" panose="020B0604020202020204" pitchFamily="34" charset="0"/>
            </a:endParaRPr>
          </a:p>
        </p:txBody>
      </p:sp>
      <p:sp>
        <p:nvSpPr>
          <p:cNvPr id="38" name="TextBox 37"/>
          <p:cNvSpPr txBox="1"/>
          <p:nvPr/>
        </p:nvSpPr>
        <p:spPr>
          <a:xfrm rot="20832976">
            <a:off x="9105021" y="3096694"/>
            <a:ext cx="919215" cy="1464222"/>
          </a:xfrm>
          <a:prstGeom prst="rect">
            <a:avLst/>
          </a:prstGeom>
          <a:noFill/>
        </p:spPr>
        <p:txBody>
          <a:bodyPr spcFirstLastPara="1">
            <a:prstTxWarp prst="textCircle">
              <a:avLst/>
            </a:prstTxWarp>
            <a:spAutoFit/>
          </a:bodyPr>
          <a:lstStyle/>
          <a:p>
            <a:pPr algn="ctr" fontAlgn="auto">
              <a:spcBef>
                <a:spcPts val="0"/>
              </a:spcBef>
              <a:spcAft>
                <a:spcPts val="0"/>
              </a:spcAft>
              <a:defRPr/>
            </a:pPr>
            <a:r>
              <a:rPr lang="fr-BE" sz="1200" kern="0" dirty="0" err="1">
                <a:solidFill>
                  <a:srgbClr val="FFFFFF"/>
                </a:solidFill>
                <a:latin typeface="Arial" panose="020B0604020202020204" pitchFamily="34" charset="0"/>
                <a:cs typeface="Arial" panose="020B0604020202020204" pitchFamily="34" charset="0"/>
              </a:rPr>
              <a:t>Sustainable</a:t>
            </a:r>
            <a:r>
              <a:rPr lang="fr-BE" sz="1200" kern="0" dirty="0">
                <a:solidFill>
                  <a:srgbClr val="FFFFFF"/>
                </a:solidFill>
                <a:latin typeface="Arial" panose="020B0604020202020204" pitchFamily="34" charset="0"/>
                <a:cs typeface="Arial" panose="020B0604020202020204" pitchFamily="34" charset="0"/>
              </a:rPr>
              <a:t> Production</a:t>
            </a:r>
          </a:p>
        </p:txBody>
      </p:sp>
      <p:sp>
        <p:nvSpPr>
          <p:cNvPr id="40" name="TextBox 39"/>
          <p:cNvSpPr txBox="1"/>
          <p:nvPr/>
        </p:nvSpPr>
        <p:spPr>
          <a:xfrm rot="13010666">
            <a:off x="8409869" y="2987086"/>
            <a:ext cx="1181542" cy="1368516"/>
          </a:xfrm>
          <a:prstGeom prst="rect">
            <a:avLst/>
          </a:prstGeom>
          <a:noFill/>
        </p:spPr>
        <p:txBody>
          <a:bodyPr spcFirstLastPara="1">
            <a:prstTxWarp prst="textCircle">
              <a:avLst/>
            </a:prstTxWarp>
            <a:spAutoFit/>
          </a:bodyPr>
          <a:lstStyle/>
          <a:p>
            <a:pPr algn="ctr" fontAlgn="auto">
              <a:spcBef>
                <a:spcPts val="0"/>
              </a:spcBef>
              <a:spcAft>
                <a:spcPts val="0"/>
              </a:spcAft>
              <a:defRPr/>
            </a:pPr>
            <a:r>
              <a:rPr lang="fr-BE" sz="1400" kern="0" dirty="0" err="1">
                <a:solidFill>
                  <a:srgbClr val="FFFFFF"/>
                </a:solidFill>
                <a:latin typeface="Arial" panose="020B0604020202020204" pitchFamily="34" charset="0"/>
                <a:cs typeface="Arial" panose="020B0604020202020204" pitchFamily="34" charset="0"/>
              </a:rPr>
              <a:t>Upcycling</a:t>
            </a:r>
            <a:endParaRPr lang="fr-BE" sz="1400" kern="0" dirty="0">
              <a:solidFill>
                <a:srgbClr val="FFFFFF"/>
              </a:solidFill>
              <a:latin typeface="Arial" panose="020B0604020202020204" pitchFamily="34" charset="0"/>
              <a:cs typeface="Arial" panose="020B0604020202020204" pitchFamily="34" charset="0"/>
            </a:endParaRPr>
          </a:p>
        </p:txBody>
      </p:sp>
      <p:sp>
        <p:nvSpPr>
          <p:cNvPr id="41" name="Circular Arrow 40"/>
          <p:cNvSpPr/>
          <p:nvPr/>
        </p:nvSpPr>
        <p:spPr>
          <a:xfrm rot="12118143">
            <a:off x="9523413" y="3051175"/>
            <a:ext cx="639762" cy="790575"/>
          </a:xfrm>
          <a:prstGeom prst="circularArrow">
            <a:avLst>
              <a:gd name="adj1" fmla="val 12500"/>
              <a:gd name="adj2" fmla="val 1142319"/>
              <a:gd name="adj3" fmla="val 20457681"/>
              <a:gd name="adj4" fmla="val 13340587"/>
              <a:gd name="adj5" fmla="val 17471"/>
            </a:avLst>
          </a:prstGeom>
          <a:solidFill>
            <a:srgbClr val="A50021"/>
          </a:solidFill>
          <a:ln w="25400" cap="flat" cmpd="sng" algn="ctr">
            <a:noFill/>
            <a:prstDash val="solid"/>
          </a:ln>
          <a:effectLst/>
        </p:spPr>
        <p:txBody>
          <a:bodyPr anchor="ctr"/>
          <a:lstStyle/>
          <a:p>
            <a:pPr algn="ctr" fontAlgn="auto">
              <a:spcBef>
                <a:spcPts val="0"/>
              </a:spcBef>
              <a:spcAft>
                <a:spcPts val="0"/>
              </a:spcAft>
              <a:defRPr/>
            </a:pPr>
            <a:endParaRPr lang="fr-BE" kern="0">
              <a:solidFill>
                <a:srgbClr val="0080FE"/>
              </a:solidFill>
              <a:latin typeface="Verdana"/>
              <a:cs typeface="Arial" panose="020B0604020202020204" pitchFamily="34" charset="0"/>
            </a:endParaRPr>
          </a:p>
        </p:txBody>
      </p:sp>
      <p:sp>
        <p:nvSpPr>
          <p:cNvPr id="42" name="Circular Arrow 41"/>
          <p:cNvSpPr/>
          <p:nvPr/>
        </p:nvSpPr>
        <p:spPr>
          <a:xfrm rot="20259861">
            <a:off x="8842375" y="4359275"/>
            <a:ext cx="641350" cy="790575"/>
          </a:xfrm>
          <a:prstGeom prst="circularArrow">
            <a:avLst>
              <a:gd name="adj1" fmla="val 12500"/>
              <a:gd name="adj2" fmla="val 1142319"/>
              <a:gd name="adj3" fmla="val 20457681"/>
              <a:gd name="adj4" fmla="val 13340587"/>
              <a:gd name="adj5" fmla="val 17471"/>
            </a:avLst>
          </a:prstGeom>
          <a:solidFill>
            <a:srgbClr val="0070C0"/>
          </a:solidFill>
          <a:ln w="25400" cap="flat" cmpd="sng" algn="ctr">
            <a:noFill/>
            <a:prstDash val="solid"/>
          </a:ln>
          <a:effectLst/>
        </p:spPr>
        <p:txBody>
          <a:bodyPr anchor="ctr"/>
          <a:lstStyle/>
          <a:p>
            <a:pPr algn="ctr" fontAlgn="auto">
              <a:spcBef>
                <a:spcPts val="0"/>
              </a:spcBef>
              <a:spcAft>
                <a:spcPts val="0"/>
              </a:spcAft>
              <a:defRPr/>
            </a:pPr>
            <a:endParaRPr lang="fr-BE" kern="0">
              <a:solidFill>
                <a:srgbClr val="0080FE"/>
              </a:solidFill>
              <a:latin typeface="Verdana"/>
              <a:cs typeface="Arial" panose="020B0604020202020204" pitchFamily="34" charset="0"/>
            </a:endParaRPr>
          </a:p>
        </p:txBody>
      </p:sp>
      <p:sp>
        <p:nvSpPr>
          <p:cNvPr id="43" name="TextBox 42"/>
          <p:cNvSpPr txBox="1"/>
          <p:nvPr/>
        </p:nvSpPr>
        <p:spPr>
          <a:xfrm rot="10475217" flipH="1" flipV="1">
            <a:off x="6081588" y="3280391"/>
            <a:ext cx="998347" cy="1214499"/>
          </a:xfrm>
          <a:prstGeom prst="rect">
            <a:avLst/>
          </a:prstGeom>
          <a:noFill/>
        </p:spPr>
        <p:txBody>
          <a:bodyPr spcFirstLastPara="1">
            <a:prstTxWarp prst="textCircle">
              <a:avLst/>
            </a:prstTxWarp>
            <a:spAutoFit/>
          </a:bodyPr>
          <a:lstStyle/>
          <a:p>
            <a:pPr algn="ctr" fontAlgn="auto">
              <a:spcBef>
                <a:spcPts val="0"/>
              </a:spcBef>
              <a:spcAft>
                <a:spcPts val="0"/>
              </a:spcAft>
              <a:defRPr/>
            </a:pPr>
            <a:r>
              <a:rPr lang="fr-BE" sz="1600" kern="0" dirty="0">
                <a:solidFill>
                  <a:srgbClr val="FFFFFF"/>
                </a:solidFill>
                <a:latin typeface="Arial" panose="020B0604020202020204" pitchFamily="34" charset="0"/>
                <a:cs typeface="Arial" panose="020B0604020202020204" pitchFamily="34" charset="0"/>
              </a:rPr>
              <a:t>Production</a:t>
            </a:r>
          </a:p>
        </p:txBody>
      </p:sp>
      <p:sp>
        <p:nvSpPr>
          <p:cNvPr id="44" name="TextBox 43"/>
          <p:cNvSpPr txBox="1"/>
          <p:nvPr/>
        </p:nvSpPr>
        <p:spPr>
          <a:xfrm rot="1948033">
            <a:off x="5084652" y="1817034"/>
            <a:ext cx="1233492" cy="1100111"/>
          </a:xfrm>
          <a:prstGeom prst="rect">
            <a:avLst/>
          </a:prstGeom>
          <a:noFill/>
        </p:spPr>
        <p:txBody>
          <a:bodyPr spcFirstLastPara="1">
            <a:prstTxWarp prst="textArchDown">
              <a:avLst/>
            </a:prstTxWarp>
            <a:spAutoFit/>
          </a:bodyPr>
          <a:lstStyle/>
          <a:p>
            <a:pPr algn="ctr" fontAlgn="auto">
              <a:spcBef>
                <a:spcPts val="0"/>
              </a:spcBef>
              <a:spcAft>
                <a:spcPts val="0"/>
              </a:spcAft>
              <a:defRPr/>
            </a:pPr>
            <a:r>
              <a:rPr lang="fr-BE" sz="1600" kern="0" dirty="0" err="1">
                <a:solidFill>
                  <a:srgbClr val="FFFFFF"/>
                </a:solidFill>
                <a:latin typeface="Arial" panose="020B0604020202020204" pitchFamily="34" charset="0"/>
                <a:cs typeface="Arial" panose="020B0604020202020204" pitchFamily="34" charset="0"/>
              </a:rPr>
              <a:t>Resources</a:t>
            </a:r>
            <a:endParaRPr lang="fr-BE" sz="1600" kern="0" dirty="0">
              <a:solidFill>
                <a:srgbClr val="FFFFFF"/>
              </a:solidFill>
              <a:latin typeface="Arial" panose="020B0604020202020204" pitchFamily="34" charset="0"/>
              <a:cs typeface="Arial" panose="020B0604020202020204" pitchFamily="34" charset="0"/>
            </a:endParaRPr>
          </a:p>
        </p:txBody>
      </p:sp>
      <p:sp>
        <p:nvSpPr>
          <p:cNvPr id="45" name="Striped Right Arrow 44"/>
          <p:cNvSpPr/>
          <p:nvPr/>
        </p:nvSpPr>
        <p:spPr bwMode="auto">
          <a:xfrm>
            <a:off x="4202113" y="5678488"/>
            <a:ext cx="5499100" cy="1057275"/>
          </a:xfrm>
          <a:prstGeom prst="stripedRightArrow">
            <a:avLst>
              <a:gd name="adj1" fmla="val 50000"/>
              <a:gd name="adj2" fmla="val 95940"/>
            </a:avLst>
          </a:prstGeom>
          <a:solidFill>
            <a:schemeClr val="accent6">
              <a:lumMod val="60000"/>
              <a:lumOff val="40000"/>
            </a:schemeClr>
          </a:solidFill>
          <a:ln w="9525" cap="flat" cmpd="sng" algn="ctr">
            <a:noFill/>
            <a:prstDash val="solid"/>
            <a:round/>
            <a:headEnd type="none" w="med" len="med"/>
            <a:tailEnd type="none" w="med" len="med"/>
          </a:ln>
          <a:effectLst/>
        </p:spPr>
        <p:txBody>
          <a:bodyPr anchor="ctr"/>
          <a:lstStyle/>
          <a:p>
            <a:pPr algn="ctr" eaLnBrk="0" hangingPunct="0"/>
            <a:r>
              <a:rPr lang="pl-PL" sz="2400">
                <a:solidFill>
                  <a:srgbClr val="FFFFFF"/>
                </a:solidFill>
              </a:rPr>
              <a:t>Od odpadów do zasobów</a:t>
            </a:r>
            <a:endParaRPr lang="fr-BE" sz="2400">
              <a:solidFill>
                <a:srgbClr val="FFFFFF"/>
              </a:solidFill>
            </a:endParaRPr>
          </a:p>
        </p:txBody>
      </p:sp>
      <p:sp>
        <p:nvSpPr>
          <p:cNvPr id="47" name="TextBox 46"/>
          <p:cNvSpPr txBox="1">
            <a:spLocks noChangeArrowheads="1"/>
          </p:cNvSpPr>
          <p:nvPr/>
        </p:nvSpPr>
        <p:spPr bwMode="auto">
          <a:xfrm rot="-1013506">
            <a:off x="1662113" y="3843338"/>
            <a:ext cx="2695575" cy="701675"/>
          </a:xfrm>
          <a:prstGeom prst="rect">
            <a:avLst/>
          </a:prstGeom>
          <a:solidFill>
            <a:srgbClr val="FFC000"/>
          </a:solidFill>
          <a:ln w="9525">
            <a:noFill/>
            <a:miter lim="800000"/>
            <a:headEnd/>
            <a:tailEnd/>
          </a:ln>
        </p:spPr>
        <p:txBody>
          <a:bodyPr>
            <a:spAutoFit/>
          </a:bodyPr>
          <a:lstStyle/>
          <a:p>
            <a:pPr algn="ctr" eaLnBrk="0" hangingPunct="0"/>
            <a:r>
              <a:rPr lang="pl-PL" sz="2000">
                <a:solidFill>
                  <a:srgbClr val="0D0D0D"/>
                </a:solidFill>
              </a:rPr>
              <a:t>Społeczeństwo odpadów</a:t>
            </a:r>
            <a:r>
              <a:rPr lang="fr-BE" sz="2000">
                <a:solidFill>
                  <a:srgbClr val="0D0D0D"/>
                </a:solidFill>
              </a:rPr>
              <a:t>!!!!</a:t>
            </a:r>
          </a:p>
        </p:txBody>
      </p:sp>
      <p:sp>
        <p:nvSpPr>
          <p:cNvPr id="48" name="TextBox 47"/>
          <p:cNvSpPr txBox="1">
            <a:spLocks noChangeArrowheads="1"/>
          </p:cNvSpPr>
          <p:nvPr/>
        </p:nvSpPr>
        <p:spPr bwMode="auto">
          <a:xfrm rot="-1211144">
            <a:off x="4591050" y="3787775"/>
            <a:ext cx="2847975" cy="701675"/>
          </a:xfrm>
          <a:prstGeom prst="rect">
            <a:avLst/>
          </a:prstGeom>
          <a:solidFill>
            <a:srgbClr val="FFC000"/>
          </a:solidFill>
          <a:ln w="9525">
            <a:noFill/>
            <a:miter lim="800000"/>
            <a:headEnd/>
            <a:tailEnd/>
          </a:ln>
        </p:spPr>
        <p:txBody>
          <a:bodyPr>
            <a:spAutoFit/>
          </a:bodyPr>
          <a:lstStyle/>
          <a:p>
            <a:pPr algn="ctr" eaLnBrk="0" hangingPunct="0"/>
            <a:r>
              <a:rPr lang="pl-PL" sz="2000">
                <a:solidFill>
                  <a:srgbClr val="0D0D0D"/>
                </a:solidFill>
              </a:rPr>
              <a:t>Lepiej</a:t>
            </a:r>
            <a:r>
              <a:rPr lang="fr-BE" sz="2000">
                <a:solidFill>
                  <a:srgbClr val="0D0D0D"/>
                </a:solidFill>
              </a:rPr>
              <a:t>… </a:t>
            </a:r>
            <a:r>
              <a:rPr lang="pl-PL" sz="2000">
                <a:solidFill>
                  <a:srgbClr val="0D0D0D"/>
                </a:solidFill>
              </a:rPr>
              <a:t>ale nie idealnie</a:t>
            </a:r>
            <a:r>
              <a:rPr lang="fr-BE" sz="2000">
                <a:solidFill>
                  <a:srgbClr val="0D0D0D"/>
                </a:solidFill>
              </a:rPr>
              <a:t>!!!!</a:t>
            </a:r>
          </a:p>
        </p:txBody>
      </p:sp>
      <p:sp>
        <p:nvSpPr>
          <p:cNvPr id="50" name="TextBox 49"/>
          <p:cNvSpPr txBox="1">
            <a:spLocks noChangeArrowheads="1"/>
          </p:cNvSpPr>
          <p:nvPr/>
        </p:nvSpPr>
        <p:spPr bwMode="auto">
          <a:xfrm rot="-1202735">
            <a:off x="7839075" y="3714750"/>
            <a:ext cx="2582863" cy="396875"/>
          </a:xfrm>
          <a:prstGeom prst="rect">
            <a:avLst/>
          </a:prstGeom>
          <a:solidFill>
            <a:srgbClr val="FFC000"/>
          </a:solidFill>
          <a:ln w="9525">
            <a:noFill/>
            <a:miter lim="800000"/>
            <a:headEnd/>
            <a:tailEnd/>
          </a:ln>
        </p:spPr>
        <p:txBody>
          <a:bodyPr>
            <a:spAutoFit/>
          </a:bodyPr>
          <a:lstStyle/>
          <a:p>
            <a:pPr algn="ctr" eaLnBrk="0" hangingPunct="0"/>
            <a:r>
              <a:rPr lang="pl-PL" sz="2000">
                <a:solidFill>
                  <a:srgbClr val="0D0D0D"/>
                </a:solidFill>
              </a:rPr>
              <a:t>Zamknięty cykl</a:t>
            </a:r>
            <a:r>
              <a:rPr lang="fr-BE" sz="2000">
                <a:solidFill>
                  <a:srgbClr val="0D0D0D"/>
                </a:solidFill>
              </a:rPr>
              <a:t>!</a:t>
            </a:r>
          </a:p>
        </p:txBody>
      </p:sp>
      <p:sp>
        <p:nvSpPr>
          <p:cNvPr id="53" name="TextBox 52"/>
          <p:cNvSpPr txBox="1"/>
          <p:nvPr/>
        </p:nvSpPr>
        <p:spPr>
          <a:xfrm rot="898492">
            <a:off x="5463807" y="4105080"/>
            <a:ext cx="1233492" cy="744515"/>
          </a:xfrm>
          <a:prstGeom prst="rect">
            <a:avLst/>
          </a:prstGeom>
          <a:noFill/>
        </p:spPr>
        <p:txBody>
          <a:bodyPr spcFirstLastPara="1">
            <a:prstTxWarp prst="textArchDown">
              <a:avLst>
                <a:gd name="adj" fmla="val 21022655"/>
              </a:avLst>
            </a:prstTxWarp>
            <a:spAutoFit/>
          </a:bodyPr>
          <a:lstStyle/>
          <a:p>
            <a:pPr algn="ctr" fontAlgn="auto">
              <a:spcBef>
                <a:spcPts val="0"/>
              </a:spcBef>
              <a:spcAft>
                <a:spcPts val="0"/>
              </a:spcAft>
              <a:defRPr/>
            </a:pPr>
            <a:r>
              <a:rPr lang="fr-BE" sz="1600" kern="0" dirty="0" err="1">
                <a:solidFill>
                  <a:prstClr val="white"/>
                </a:solidFill>
                <a:latin typeface="Arial" panose="020B0604020202020204" pitchFamily="34" charset="0"/>
                <a:cs typeface="Arial" panose="020B0604020202020204" pitchFamily="34" charset="0"/>
              </a:rPr>
              <a:t>Consumption</a:t>
            </a:r>
            <a:endParaRPr lang="fr-BE" sz="1600" kern="0" dirty="0">
              <a:solidFill>
                <a:prstClr val="white"/>
              </a:solidFill>
              <a:latin typeface="Arial" panose="020B0604020202020204" pitchFamily="34" charset="0"/>
              <a:cs typeface="Arial" panose="020B0604020202020204" pitchFamily="34" charset="0"/>
            </a:endParaRPr>
          </a:p>
        </p:txBody>
      </p:sp>
      <p:sp>
        <p:nvSpPr>
          <p:cNvPr id="54" name="TextBox 53"/>
          <p:cNvSpPr txBox="1"/>
          <p:nvPr/>
        </p:nvSpPr>
        <p:spPr>
          <a:xfrm rot="898492">
            <a:off x="8343139" y="4050970"/>
            <a:ext cx="1424165" cy="740545"/>
          </a:xfrm>
          <a:prstGeom prst="rect">
            <a:avLst/>
          </a:prstGeom>
          <a:noFill/>
        </p:spPr>
        <p:txBody>
          <a:bodyPr spcFirstLastPara="1">
            <a:prstTxWarp prst="textArchDown">
              <a:avLst>
                <a:gd name="adj" fmla="val 249973"/>
              </a:avLst>
            </a:prstTxWarp>
            <a:spAutoFit/>
          </a:bodyPr>
          <a:lstStyle/>
          <a:p>
            <a:pPr algn="ctr" fontAlgn="auto">
              <a:spcBef>
                <a:spcPts val="0"/>
              </a:spcBef>
              <a:spcAft>
                <a:spcPts val="0"/>
              </a:spcAft>
              <a:defRPr/>
            </a:pPr>
            <a:r>
              <a:rPr lang="fr-BE" sz="1100" kern="0" dirty="0" err="1">
                <a:solidFill>
                  <a:prstClr val="white"/>
                </a:solidFill>
                <a:latin typeface="Arial" panose="020B0604020202020204" pitchFamily="34" charset="0"/>
                <a:cs typeface="Arial" panose="020B0604020202020204" pitchFamily="34" charset="0"/>
              </a:rPr>
              <a:t>Sustainable</a:t>
            </a:r>
            <a:r>
              <a:rPr lang="fr-BE" sz="1100" kern="0" dirty="0">
                <a:solidFill>
                  <a:prstClr val="white"/>
                </a:solidFill>
                <a:latin typeface="Arial" panose="020B0604020202020204" pitchFamily="34" charset="0"/>
                <a:cs typeface="Arial" panose="020B0604020202020204" pitchFamily="34" charset="0"/>
              </a:rPr>
              <a:t> </a:t>
            </a:r>
            <a:r>
              <a:rPr lang="fr-BE" sz="1100" kern="0" dirty="0" err="1">
                <a:solidFill>
                  <a:prstClr val="white"/>
                </a:solidFill>
                <a:latin typeface="Arial" panose="020B0604020202020204" pitchFamily="34" charset="0"/>
                <a:cs typeface="Arial" panose="020B0604020202020204" pitchFamily="34" charset="0"/>
              </a:rPr>
              <a:t>Consumption</a:t>
            </a:r>
            <a:endParaRPr lang="fr-BE" sz="1100" kern="0" dirty="0">
              <a:solidFill>
                <a:prstClr val="white"/>
              </a:solidFill>
              <a:latin typeface="Arial" panose="020B0604020202020204" pitchFamily="34" charset="0"/>
              <a:cs typeface="Arial" panose="020B0604020202020204" pitchFamily="34" charset="0"/>
            </a:endParaRPr>
          </a:p>
        </p:txBody>
      </p:sp>
      <p:pic>
        <p:nvPicPr>
          <p:cNvPr id="48161" name="Picture 57"/>
          <p:cNvPicPr>
            <a:picLocks noChangeAspect="1"/>
          </p:cNvPicPr>
          <p:nvPr/>
        </p:nvPicPr>
        <p:blipFill>
          <a:blip r:embed="rId3"/>
          <a:srcRect l="28683" t="28525" r="30414" b="28609"/>
          <a:stretch>
            <a:fillRect/>
          </a:stretch>
        </p:blipFill>
        <p:spPr bwMode="auto">
          <a:xfrm>
            <a:off x="11180763" y="5776913"/>
            <a:ext cx="1011237" cy="1081087"/>
          </a:xfrm>
          <a:prstGeom prst="rect">
            <a:avLst/>
          </a:prstGeom>
          <a:noFill/>
          <a:ln w="9525">
            <a:noFill/>
            <a:miter lim="800000"/>
            <a:headEnd/>
            <a:tailEnd/>
          </a:ln>
        </p:spPr>
      </p:pic>
      <p:grpSp>
        <p:nvGrpSpPr>
          <p:cNvPr id="48162" name="Group 60"/>
          <p:cNvGrpSpPr>
            <a:grpSpLocks/>
          </p:cNvGrpSpPr>
          <p:nvPr/>
        </p:nvGrpSpPr>
        <p:grpSpPr bwMode="auto">
          <a:xfrm>
            <a:off x="-47625" y="188913"/>
            <a:ext cx="12239625" cy="1397000"/>
            <a:chOff x="-35496" y="188640"/>
            <a:chExt cx="9179498" cy="1397724"/>
          </a:xfrm>
        </p:grpSpPr>
        <p:sp>
          <p:nvSpPr>
            <p:cNvPr id="62" name="Rectangle 61"/>
            <p:cNvSpPr/>
            <p:nvPr/>
          </p:nvSpPr>
          <p:spPr>
            <a:xfrm rot="5400000">
              <a:off x="4504221" y="-3544210"/>
              <a:ext cx="100064"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48164" name="TextBox 62"/>
            <p:cNvSpPr txBox="1">
              <a:spLocks noChangeArrowheads="1"/>
            </p:cNvSpPr>
            <p:nvPr/>
          </p:nvSpPr>
          <p:spPr bwMode="auto">
            <a:xfrm>
              <a:off x="324064" y="188640"/>
              <a:ext cx="8496096" cy="762395"/>
            </a:xfrm>
            <a:prstGeom prst="rect">
              <a:avLst/>
            </a:prstGeom>
            <a:noFill/>
            <a:ln w="9525">
              <a:noFill/>
              <a:miter lim="800000"/>
              <a:headEnd/>
              <a:tailEnd/>
            </a:ln>
          </p:spPr>
          <p:txBody>
            <a:bodyPr>
              <a:spAutoFit/>
            </a:bodyPr>
            <a:lstStyle/>
            <a:p>
              <a:r>
                <a:rPr lang="pl-PL" sz="4400">
                  <a:solidFill>
                    <a:srgbClr val="003B93"/>
                  </a:solidFill>
                  <a:latin typeface="Arial Narrow" pitchFamily="34" charset="0"/>
                </a:rPr>
                <a:t>Od odpadów do zasobów</a:t>
              </a:r>
              <a:r>
                <a:rPr lang="fr-BE" sz="4400">
                  <a:solidFill>
                    <a:srgbClr val="003B93"/>
                  </a:solidFill>
                  <a:latin typeface="Arial Narrow" pitchFamily="34" charset="0"/>
                </a:rPr>
                <a:t>…</a:t>
              </a:r>
            </a:p>
          </p:txBody>
        </p:sp>
        <p:sp>
          <p:nvSpPr>
            <p:cNvPr id="64" name="Isosceles Triangle 63"/>
            <p:cNvSpPr/>
            <p:nvPr/>
          </p:nvSpPr>
          <p:spPr>
            <a:xfrm rot="10800000">
              <a:off x="539562" y="1101925"/>
              <a:ext cx="970336" cy="484439"/>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onut 25"/>
          <p:cNvSpPr/>
          <p:nvPr/>
        </p:nvSpPr>
        <p:spPr>
          <a:xfrm>
            <a:off x="3357563" y="1179513"/>
            <a:ext cx="5705475" cy="5662612"/>
          </a:xfrm>
          <a:prstGeom prst="donut">
            <a:avLst>
              <a:gd name="adj" fmla="val 870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eaLnBrk="1" fontAlgn="auto" hangingPunct="1">
              <a:spcBef>
                <a:spcPts val="0"/>
              </a:spcBef>
              <a:spcAft>
                <a:spcPts val="0"/>
              </a:spcAft>
              <a:defRPr/>
            </a:pPr>
            <a:endParaRPr lang="fr-BE" altLang="fr-FR">
              <a:solidFill>
                <a:prstClr val="black"/>
              </a:solidFill>
              <a:latin typeface="Calibri" panose="020F0502020204030204" pitchFamily="34" charset="0"/>
            </a:endParaRPr>
          </a:p>
        </p:txBody>
      </p:sp>
      <p:sp>
        <p:nvSpPr>
          <p:cNvPr id="27" name="Donut 26"/>
          <p:cNvSpPr/>
          <p:nvPr/>
        </p:nvSpPr>
        <p:spPr>
          <a:xfrm>
            <a:off x="3887788" y="1684338"/>
            <a:ext cx="4630737" cy="4630737"/>
          </a:xfrm>
          <a:prstGeom prst="donut">
            <a:avLst>
              <a:gd name="adj" fmla="val 841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eaLnBrk="1" fontAlgn="auto" hangingPunct="1">
              <a:spcBef>
                <a:spcPts val="0"/>
              </a:spcBef>
              <a:spcAft>
                <a:spcPts val="0"/>
              </a:spcAft>
              <a:defRPr/>
            </a:pPr>
            <a:endParaRPr lang="fr-BE" altLang="fr-FR">
              <a:solidFill>
                <a:prstClr val="black"/>
              </a:solidFill>
              <a:latin typeface="Calibri" panose="020F0502020204030204" pitchFamily="34" charset="0"/>
            </a:endParaRPr>
          </a:p>
        </p:txBody>
      </p:sp>
      <p:sp>
        <p:nvSpPr>
          <p:cNvPr id="28" name="Donut 27"/>
          <p:cNvSpPr/>
          <p:nvPr/>
        </p:nvSpPr>
        <p:spPr>
          <a:xfrm>
            <a:off x="4400550" y="2154238"/>
            <a:ext cx="3624263" cy="3686175"/>
          </a:xfrm>
          <a:prstGeom prst="donut">
            <a:avLst>
              <a:gd name="adj" fmla="val 8415"/>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eaLnBrk="1" fontAlgn="auto" hangingPunct="1">
              <a:spcBef>
                <a:spcPts val="0"/>
              </a:spcBef>
              <a:spcAft>
                <a:spcPts val="0"/>
              </a:spcAft>
              <a:defRPr/>
            </a:pPr>
            <a:endParaRPr lang="fr-BE" altLang="fr-FR">
              <a:solidFill>
                <a:prstClr val="black"/>
              </a:solidFill>
              <a:latin typeface="Calibri" panose="020F0502020204030204" pitchFamily="34" charset="0"/>
            </a:endParaRPr>
          </a:p>
        </p:txBody>
      </p:sp>
      <p:sp>
        <p:nvSpPr>
          <p:cNvPr id="29" name="Donut 28"/>
          <p:cNvSpPr/>
          <p:nvPr/>
        </p:nvSpPr>
        <p:spPr>
          <a:xfrm>
            <a:off x="4775200" y="2522538"/>
            <a:ext cx="2838450" cy="2932112"/>
          </a:xfrm>
          <a:prstGeom prst="donut">
            <a:avLst>
              <a:gd name="adj" fmla="val 999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eaLnBrk="1" fontAlgn="auto" hangingPunct="1">
              <a:spcBef>
                <a:spcPts val="0"/>
              </a:spcBef>
              <a:spcAft>
                <a:spcPts val="0"/>
              </a:spcAft>
              <a:defRPr/>
            </a:pPr>
            <a:endParaRPr lang="fr-BE" altLang="fr-FR">
              <a:solidFill>
                <a:prstClr val="black"/>
              </a:solidFill>
              <a:latin typeface="Calibri" panose="020F0502020204030204" pitchFamily="34" charset="0"/>
            </a:endParaRPr>
          </a:p>
        </p:txBody>
      </p:sp>
      <p:sp>
        <p:nvSpPr>
          <p:cNvPr id="30" name="Donut 29"/>
          <p:cNvSpPr/>
          <p:nvPr/>
        </p:nvSpPr>
        <p:spPr>
          <a:xfrm>
            <a:off x="5100638" y="2852738"/>
            <a:ext cx="2182812" cy="2187575"/>
          </a:xfrm>
          <a:prstGeom prst="donut">
            <a:avLst>
              <a:gd name="adj" fmla="val 1495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eaLnBrk="1" fontAlgn="auto" hangingPunct="1">
              <a:spcBef>
                <a:spcPts val="0"/>
              </a:spcBef>
              <a:spcAft>
                <a:spcPts val="0"/>
              </a:spcAft>
              <a:defRPr/>
            </a:pPr>
            <a:endParaRPr lang="fr-BE" altLang="fr-FR">
              <a:solidFill>
                <a:prstClr val="black"/>
              </a:solidFill>
              <a:latin typeface="Calibri" panose="020F0502020204030204" pitchFamily="34" charset="0"/>
            </a:endParaRPr>
          </a:p>
        </p:txBody>
      </p:sp>
      <p:sp>
        <p:nvSpPr>
          <p:cNvPr id="31" name="Donut 30"/>
          <p:cNvSpPr/>
          <p:nvPr/>
        </p:nvSpPr>
        <p:spPr>
          <a:xfrm>
            <a:off x="5472113" y="3214688"/>
            <a:ext cx="1444625" cy="1430337"/>
          </a:xfrm>
          <a:prstGeom prst="donut">
            <a:avLst>
              <a:gd name="adj" fmla="val 202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eaLnBrk="1" fontAlgn="auto" hangingPunct="1">
              <a:spcBef>
                <a:spcPts val="0"/>
              </a:spcBef>
              <a:spcAft>
                <a:spcPts val="0"/>
              </a:spcAft>
              <a:defRPr/>
            </a:pPr>
            <a:endParaRPr lang="fr-BE" altLang="fr-FR">
              <a:solidFill>
                <a:prstClr val="black"/>
              </a:solidFill>
              <a:latin typeface="Calibri" panose="020F0502020204030204" pitchFamily="34" charset="0"/>
            </a:endParaRPr>
          </a:p>
        </p:txBody>
      </p:sp>
      <p:sp>
        <p:nvSpPr>
          <p:cNvPr id="34" name="TextBox 33"/>
          <p:cNvSpPr txBox="1"/>
          <p:nvPr/>
        </p:nvSpPr>
        <p:spPr>
          <a:xfrm rot="16200000">
            <a:off x="5741130" y="1030105"/>
            <a:ext cx="813547" cy="1709225"/>
          </a:xfrm>
          <a:prstGeom prst="rect">
            <a:avLst/>
          </a:prstGeom>
          <a:noFill/>
        </p:spPr>
        <p:txBody>
          <a:bodyPr spcFirstLastPara="1">
            <a:prstTxWarp prst="textCircle">
              <a:avLst/>
            </a:prstTxWarp>
            <a:spAutoFit/>
          </a:bodyPr>
          <a:lstStyle/>
          <a:p>
            <a:pPr algn="ctr" fontAlgn="auto">
              <a:spcBef>
                <a:spcPts val="0"/>
              </a:spcBef>
              <a:spcAft>
                <a:spcPts val="0"/>
              </a:spcAft>
              <a:defRPr/>
            </a:pPr>
            <a:r>
              <a:rPr lang="fr-BE" sz="2000" b="1" dirty="0">
                <a:solidFill>
                  <a:prstClr val="white"/>
                </a:solidFill>
                <a:latin typeface="Arial" panose="020B0604020202020204" pitchFamily="34" charset="0"/>
                <a:ea typeface="Arial" charset="0"/>
                <a:cs typeface="Arial" panose="020B0604020202020204" pitchFamily="34" charset="0"/>
              </a:rPr>
              <a:t>WORLD</a:t>
            </a:r>
            <a:endParaRPr lang="fr-BE" b="1" dirty="0">
              <a:solidFill>
                <a:prstClr val="white"/>
              </a:solidFill>
              <a:latin typeface="Arial" panose="020B0604020202020204" pitchFamily="34" charset="0"/>
              <a:ea typeface="Arial" charset="0"/>
              <a:cs typeface="Arial" panose="020B0604020202020204" pitchFamily="34" charset="0"/>
            </a:endParaRPr>
          </a:p>
        </p:txBody>
      </p:sp>
      <p:sp>
        <p:nvSpPr>
          <p:cNvPr id="35" name="TextBox 34"/>
          <p:cNvSpPr txBox="1"/>
          <p:nvPr/>
        </p:nvSpPr>
        <p:spPr>
          <a:xfrm rot="16200000">
            <a:off x="5745303" y="1489514"/>
            <a:ext cx="813547" cy="1709225"/>
          </a:xfrm>
          <a:prstGeom prst="rect">
            <a:avLst/>
          </a:prstGeom>
          <a:noFill/>
        </p:spPr>
        <p:txBody>
          <a:bodyPr spcFirstLastPara="1">
            <a:prstTxWarp prst="textCircle">
              <a:avLst/>
            </a:prstTxWarp>
            <a:spAutoFit/>
          </a:bodyPr>
          <a:lstStyle/>
          <a:p>
            <a:pPr algn="ctr" fontAlgn="auto">
              <a:spcBef>
                <a:spcPts val="0"/>
              </a:spcBef>
              <a:spcAft>
                <a:spcPts val="0"/>
              </a:spcAft>
              <a:defRPr/>
            </a:pPr>
            <a:r>
              <a:rPr lang="fr-BE" sz="2000" b="1" dirty="0">
                <a:solidFill>
                  <a:prstClr val="white"/>
                </a:solidFill>
                <a:latin typeface="Arial" panose="020B0604020202020204" pitchFamily="34" charset="0"/>
                <a:ea typeface="Arial" charset="0"/>
                <a:cs typeface="Arial" panose="020B0604020202020204" pitchFamily="34" charset="0"/>
              </a:rPr>
              <a:t>EUROPE</a:t>
            </a:r>
            <a:endParaRPr lang="fr-BE" b="1" dirty="0">
              <a:solidFill>
                <a:prstClr val="white"/>
              </a:solidFill>
              <a:latin typeface="Arial" panose="020B0604020202020204" pitchFamily="34" charset="0"/>
              <a:ea typeface="Arial" charset="0"/>
              <a:cs typeface="Arial" panose="020B0604020202020204" pitchFamily="34" charset="0"/>
            </a:endParaRPr>
          </a:p>
        </p:txBody>
      </p:sp>
      <p:sp>
        <p:nvSpPr>
          <p:cNvPr id="36" name="TextBox 35"/>
          <p:cNvSpPr txBox="1"/>
          <p:nvPr/>
        </p:nvSpPr>
        <p:spPr>
          <a:xfrm rot="16200000">
            <a:off x="5759348" y="1901304"/>
            <a:ext cx="813547" cy="1709223"/>
          </a:xfrm>
          <a:prstGeom prst="rect">
            <a:avLst/>
          </a:prstGeom>
          <a:noFill/>
        </p:spPr>
        <p:txBody>
          <a:bodyPr spcFirstLastPara="1">
            <a:prstTxWarp prst="textCircle">
              <a:avLst/>
            </a:prstTxWarp>
            <a:spAutoFit/>
          </a:bodyPr>
          <a:lstStyle/>
          <a:p>
            <a:pPr algn="ctr" fontAlgn="auto">
              <a:spcBef>
                <a:spcPts val="0"/>
              </a:spcBef>
              <a:spcAft>
                <a:spcPts val="0"/>
              </a:spcAft>
              <a:defRPr/>
            </a:pPr>
            <a:r>
              <a:rPr lang="fr-BE" sz="2000" b="1" dirty="0">
                <a:solidFill>
                  <a:prstClr val="white"/>
                </a:solidFill>
                <a:latin typeface="Arial" panose="020B0604020202020204" pitchFamily="34" charset="0"/>
                <a:ea typeface="Arial" charset="0"/>
                <a:cs typeface="Arial" panose="020B0604020202020204" pitchFamily="34" charset="0"/>
              </a:rPr>
              <a:t>NATIONAL</a:t>
            </a:r>
          </a:p>
        </p:txBody>
      </p:sp>
      <p:sp>
        <p:nvSpPr>
          <p:cNvPr id="37" name="TextBox 36"/>
          <p:cNvSpPr txBox="1"/>
          <p:nvPr/>
        </p:nvSpPr>
        <p:spPr>
          <a:xfrm rot="16200000">
            <a:off x="5790573" y="2289884"/>
            <a:ext cx="813547" cy="1709223"/>
          </a:xfrm>
          <a:prstGeom prst="rect">
            <a:avLst/>
          </a:prstGeom>
          <a:noFill/>
        </p:spPr>
        <p:txBody>
          <a:bodyPr spcFirstLastPara="1">
            <a:prstTxWarp prst="textCircle">
              <a:avLst/>
            </a:prstTxWarp>
            <a:spAutoFit/>
          </a:bodyPr>
          <a:lstStyle/>
          <a:p>
            <a:pPr algn="ctr" fontAlgn="auto">
              <a:spcBef>
                <a:spcPts val="0"/>
              </a:spcBef>
              <a:spcAft>
                <a:spcPts val="0"/>
              </a:spcAft>
              <a:defRPr/>
            </a:pPr>
            <a:r>
              <a:rPr lang="fr-BE" sz="2000" b="1" dirty="0">
                <a:solidFill>
                  <a:prstClr val="white"/>
                </a:solidFill>
                <a:latin typeface="Arial" panose="020B0604020202020204" pitchFamily="34" charset="0"/>
                <a:ea typeface="Arial" charset="0"/>
                <a:cs typeface="Arial" panose="020B0604020202020204" pitchFamily="34" charset="0"/>
              </a:rPr>
              <a:t>REGIONAL</a:t>
            </a:r>
          </a:p>
        </p:txBody>
      </p:sp>
      <p:sp>
        <p:nvSpPr>
          <p:cNvPr id="38" name="TextBox 37"/>
          <p:cNvSpPr txBox="1"/>
          <p:nvPr/>
        </p:nvSpPr>
        <p:spPr>
          <a:xfrm rot="16200000">
            <a:off x="5605996" y="3145756"/>
            <a:ext cx="1148175" cy="934341"/>
          </a:xfrm>
          <a:prstGeom prst="rect">
            <a:avLst/>
          </a:prstGeom>
          <a:noFill/>
        </p:spPr>
        <p:txBody>
          <a:bodyPr spcFirstLastPara="1">
            <a:prstTxWarp prst="textCircle">
              <a:avLst>
                <a:gd name="adj" fmla="val 11376555"/>
              </a:avLst>
            </a:prstTxWarp>
            <a:spAutoFit/>
          </a:bodyPr>
          <a:lstStyle/>
          <a:p>
            <a:pPr algn="ctr" fontAlgn="auto">
              <a:spcBef>
                <a:spcPts val="0"/>
              </a:spcBef>
              <a:spcAft>
                <a:spcPts val="0"/>
              </a:spcAft>
              <a:defRPr/>
            </a:pPr>
            <a:r>
              <a:rPr lang="fr-BE" sz="2000" b="1" dirty="0">
                <a:solidFill>
                  <a:prstClr val="white"/>
                </a:solidFill>
                <a:latin typeface="Arial" panose="020B0604020202020204" pitchFamily="34" charset="0"/>
                <a:ea typeface="Arial" charset="0"/>
                <a:cs typeface="Arial" panose="020B0604020202020204" pitchFamily="34" charset="0"/>
              </a:rPr>
              <a:t>CITY</a:t>
            </a:r>
          </a:p>
        </p:txBody>
      </p:sp>
      <p:pic>
        <p:nvPicPr>
          <p:cNvPr id="50188" name="Picture 21"/>
          <p:cNvPicPr>
            <a:picLocks noChangeAspect="1"/>
          </p:cNvPicPr>
          <p:nvPr/>
        </p:nvPicPr>
        <p:blipFill>
          <a:blip r:embed="rId3"/>
          <a:srcRect l="28683" t="28525" r="30414" b="28609"/>
          <a:stretch>
            <a:fillRect/>
          </a:stretch>
        </p:blipFill>
        <p:spPr bwMode="auto">
          <a:xfrm>
            <a:off x="11180763" y="5776913"/>
            <a:ext cx="1011237" cy="1081087"/>
          </a:xfrm>
          <a:prstGeom prst="rect">
            <a:avLst/>
          </a:prstGeom>
          <a:noFill/>
          <a:ln w="9525">
            <a:noFill/>
            <a:miter lim="800000"/>
            <a:headEnd/>
            <a:tailEnd/>
          </a:ln>
        </p:spPr>
      </p:pic>
      <p:sp>
        <p:nvSpPr>
          <p:cNvPr id="24" name="TextBox 23"/>
          <p:cNvSpPr txBox="1"/>
          <p:nvPr/>
        </p:nvSpPr>
        <p:spPr>
          <a:xfrm rot="16021795">
            <a:off x="5474046" y="3517074"/>
            <a:ext cx="1412076" cy="1103591"/>
          </a:xfrm>
          <a:prstGeom prst="rect">
            <a:avLst/>
          </a:prstGeom>
          <a:noFill/>
        </p:spPr>
        <p:txBody>
          <a:bodyPr spcFirstLastPara="1">
            <a:prstTxWarp prst="textCircle">
              <a:avLst/>
            </a:prstTxWarp>
            <a:spAutoFit/>
          </a:bodyPr>
          <a:lstStyle/>
          <a:p>
            <a:pPr algn="ctr" fontAlgn="auto">
              <a:spcBef>
                <a:spcPts val="0"/>
              </a:spcBef>
              <a:spcAft>
                <a:spcPts val="0"/>
              </a:spcAft>
              <a:defRPr/>
            </a:pPr>
            <a:r>
              <a:rPr lang="fr-BE" sz="2000" b="1" dirty="0">
                <a:solidFill>
                  <a:prstClr val="white"/>
                </a:solidFill>
                <a:latin typeface="Arial" panose="020B0604020202020204" pitchFamily="34" charset="0"/>
                <a:ea typeface="Arial" charset="0"/>
                <a:cs typeface="Arial" panose="020B0604020202020204" pitchFamily="34" charset="0"/>
              </a:rPr>
              <a:t>NEIGHBOURHOOD</a:t>
            </a:r>
            <a:endParaRPr lang="fr-BE" b="1" dirty="0">
              <a:solidFill>
                <a:prstClr val="white"/>
              </a:solidFill>
              <a:latin typeface="Arial" panose="020B0604020202020204" pitchFamily="34" charset="0"/>
              <a:ea typeface="Arial" charset="0"/>
              <a:cs typeface="Arial" panose="020B0604020202020204" pitchFamily="34" charset="0"/>
            </a:endParaRPr>
          </a:p>
        </p:txBody>
      </p:sp>
      <p:sp>
        <p:nvSpPr>
          <p:cNvPr id="50190" name="TextBox 24"/>
          <p:cNvSpPr txBox="1">
            <a:spLocks noChangeArrowheads="1"/>
          </p:cNvSpPr>
          <p:nvPr/>
        </p:nvSpPr>
        <p:spPr bwMode="auto">
          <a:xfrm rot="-1013506">
            <a:off x="3859213" y="4410075"/>
            <a:ext cx="4937125" cy="1250950"/>
          </a:xfrm>
          <a:prstGeom prst="rect">
            <a:avLst/>
          </a:prstGeom>
          <a:solidFill>
            <a:srgbClr val="FFC000"/>
          </a:solidFill>
          <a:ln w="9525">
            <a:noFill/>
            <a:miter lim="800000"/>
            <a:headEnd/>
            <a:tailEnd/>
          </a:ln>
        </p:spPr>
        <p:txBody>
          <a:bodyPr>
            <a:spAutoFit/>
          </a:bodyPr>
          <a:lstStyle/>
          <a:p>
            <a:pPr algn="ctr"/>
            <a:r>
              <a:rPr lang="pl-PL" altLang="fr-FR" sz="3800">
                <a:solidFill>
                  <a:srgbClr val="002060"/>
                </a:solidFill>
              </a:rPr>
              <a:t>NAJPI</a:t>
            </a:r>
            <a:r>
              <a:rPr lang="fr-FR" altLang="fr-FR" sz="3800">
                <a:solidFill>
                  <a:srgbClr val="002060"/>
                </a:solidFill>
              </a:rPr>
              <a:t>E</a:t>
            </a:r>
            <a:r>
              <a:rPr lang="pl-PL" altLang="fr-FR" sz="3800">
                <a:solidFill>
                  <a:srgbClr val="002060"/>
                </a:solidFill>
              </a:rPr>
              <a:t>RW KRÓTSZY CYKL</a:t>
            </a:r>
            <a:endParaRPr lang="fr-BE" altLang="fr-FR" sz="3800">
              <a:solidFill>
                <a:srgbClr val="002060"/>
              </a:solidFill>
            </a:endParaRPr>
          </a:p>
        </p:txBody>
      </p:sp>
      <p:grpSp>
        <p:nvGrpSpPr>
          <p:cNvPr id="50191" name="Group 31"/>
          <p:cNvGrpSpPr>
            <a:grpSpLocks/>
          </p:cNvGrpSpPr>
          <p:nvPr/>
        </p:nvGrpSpPr>
        <p:grpSpPr bwMode="auto">
          <a:xfrm>
            <a:off x="-47625" y="188913"/>
            <a:ext cx="12239625" cy="1397000"/>
            <a:chOff x="-35496" y="188640"/>
            <a:chExt cx="9179498" cy="1397724"/>
          </a:xfrm>
        </p:grpSpPr>
        <p:sp>
          <p:nvSpPr>
            <p:cNvPr id="40" name="Rectangle 39"/>
            <p:cNvSpPr/>
            <p:nvPr/>
          </p:nvSpPr>
          <p:spPr>
            <a:xfrm rot="5400000">
              <a:off x="4504221" y="-3544210"/>
              <a:ext cx="100064"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50193" name="TextBox 40"/>
            <p:cNvSpPr txBox="1">
              <a:spLocks noChangeArrowheads="1"/>
            </p:cNvSpPr>
            <p:nvPr/>
          </p:nvSpPr>
          <p:spPr bwMode="auto">
            <a:xfrm>
              <a:off x="324064" y="188640"/>
              <a:ext cx="8496096" cy="762395"/>
            </a:xfrm>
            <a:prstGeom prst="rect">
              <a:avLst/>
            </a:prstGeom>
            <a:noFill/>
            <a:ln w="9525">
              <a:noFill/>
              <a:miter lim="800000"/>
              <a:headEnd/>
              <a:tailEnd/>
            </a:ln>
          </p:spPr>
          <p:txBody>
            <a:bodyPr>
              <a:spAutoFit/>
            </a:bodyPr>
            <a:lstStyle/>
            <a:p>
              <a:r>
                <a:rPr lang="pl-PL" sz="4400">
                  <a:solidFill>
                    <a:srgbClr val="003B93"/>
                  </a:solidFill>
                  <a:latin typeface="Arial Narrow" pitchFamily="34" charset="0"/>
                </a:rPr>
                <a:t>Podejście od dołu do góry: hierarchia terytorialna</a:t>
              </a:r>
            </a:p>
          </p:txBody>
        </p:sp>
        <p:sp>
          <p:nvSpPr>
            <p:cNvPr id="42" name="Isosceles Triangle 41"/>
            <p:cNvSpPr/>
            <p:nvPr/>
          </p:nvSpPr>
          <p:spPr>
            <a:xfrm rot="10800000">
              <a:off x="539562" y="1101925"/>
              <a:ext cx="970336" cy="484439"/>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gr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9"/>
          <p:cNvGrpSpPr>
            <a:grpSpLocks/>
          </p:cNvGrpSpPr>
          <p:nvPr/>
        </p:nvGrpSpPr>
        <p:grpSpPr bwMode="auto">
          <a:xfrm>
            <a:off x="-47625" y="995363"/>
            <a:ext cx="12239625" cy="590550"/>
            <a:chOff x="-35496" y="995843"/>
            <a:chExt cx="9179498" cy="590521"/>
          </a:xfrm>
        </p:grpSpPr>
        <p:sp>
          <p:nvSpPr>
            <p:cNvPr id="8" name="Rectangle 7"/>
            <p:cNvSpPr/>
            <p:nvPr/>
          </p:nvSpPr>
          <p:spPr>
            <a:xfrm rot="5400000">
              <a:off x="4504250" y="-3543903"/>
              <a:ext cx="100007"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9" name="Isosceles Triangle 8"/>
            <p:cNvSpPr/>
            <p:nvPr/>
          </p:nvSpPr>
          <p:spPr>
            <a:xfrm rot="10800000">
              <a:off x="539562" y="1102200"/>
              <a:ext cx="970336" cy="484164"/>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grpSp>
      <p:pic>
        <p:nvPicPr>
          <p:cNvPr id="52226" name="Picture 57"/>
          <p:cNvPicPr>
            <a:picLocks noChangeAspect="1"/>
          </p:cNvPicPr>
          <p:nvPr/>
        </p:nvPicPr>
        <p:blipFill>
          <a:blip r:embed="rId3"/>
          <a:srcRect l="28683" t="28525" r="30414" b="28609"/>
          <a:stretch>
            <a:fillRect/>
          </a:stretch>
        </p:blipFill>
        <p:spPr bwMode="auto">
          <a:xfrm>
            <a:off x="11180763" y="5776913"/>
            <a:ext cx="1011237" cy="1081087"/>
          </a:xfrm>
          <a:prstGeom prst="rect">
            <a:avLst/>
          </a:prstGeom>
          <a:noFill/>
          <a:ln w="9525">
            <a:noFill/>
            <a:miter lim="800000"/>
            <a:headEnd/>
            <a:tailEnd/>
          </a:ln>
        </p:spPr>
      </p:pic>
      <p:sp>
        <p:nvSpPr>
          <p:cNvPr id="52227" name="TextBox 10"/>
          <p:cNvSpPr txBox="1">
            <a:spLocks noChangeArrowheads="1"/>
          </p:cNvSpPr>
          <p:nvPr/>
        </p:nvSpPr>
        <p:spPr bwMode="auto">
          <a:xfrm>
            <a:off x="431800" y="188913"/>
            <a:ext cx="11328400" cy="762000"/>
          </a:xfrm>
          <a:prstGeom prst="rect">
            <a:avLst/>
          </a:prstGeom>
          <a:noFill/>
          <a:ln w="9525">
            <a:noFill/>
            <a:miter lim="800000"/>
            <a:headEnd/>
            <a:tailEnd/>
          </a:ln>
        </p:spPr>
        <p:txBody>
          <a:bodyPr>
            <a:spAutoFit/>
          </a:bodyPr>
          <a:lstStyle/>
          <a:p>
            <a:r>
              <a:rPr lang="pl-PL" sz="4400">
                <a:solidFill>
                  <a:srgbClr val="003B93"/>
                </a:solidFill>
                <a:latin typeface="Arial Narrow" pitchFamily="34" charset="0"/>
              </a:rPr>
              <a:t>Podejście od dołu do góry</a:t>
            </a:r>
            <a:r>
              <a:rPr lang="en-GB" sz="4400">
                <a:solidFill>
                  <a:srgbClr val="003B93"/>
                </a:solidFill>
                <a:latin typeface="Arial Narrow" pitchFamily="34" charset="0"/>
              </a:rPr>
              <a:t>: rol</a:t>
            </a:r>
            <a:r>
              <a:rPr lang="pl-PL" sz="4400">
                <a:solidFill>
                  <a:srgbClr val="003B93"/>
                </a:solidFill>
                <a:latin typeface="Arial Narrow" pitchFamily="34" charset="0"/>
              </a:rPr>
              <a:t>a</a:t>
            </a:r>
            <a:r>
              <a:rPr lang="en-GB" sz="4400">
                <a:solidFill>
                  <a:srgbClr val="003B93"/>
                </a:solidFill>
                <a:latin typeface="Arial Narrow" pitchFamily="34" charset="0"/>
              </a:rPr>
              <a:t> </a:t>
            </a:r>
            <a:r>
              <a:rPr lang="pl-PL" sz="4400">
                <a:solidFill>
                  <a:srgbClr val="003B93"/>
                </a:solidFill>
                <a:latin typeface="Arial Narrow" pitchFamily="34" charset="0"/>
              </a:rPr>
              <a:t>WLiR</a:t>
            </a:r>
            <a:endParaRPr lang="fr-BE" sz="4400">
              <a:solidFill>
                <a:srgbClr val="003B93"/>
              </a:solidFill>
              <a:latin typeface="Arial Narrow" pitchFamily="34" charset="0"/>
            </a:endParaRPr>
          </a:p>
        </p:txBody>
      </p:sp>
      <p:sp>
        <p:nvSpPr>
          <p:cNvPr id="52228" name="Rectangle 11"/>
          <p:cNvSpPr>
            <a:spLocks noChangeArrowheads="1"/>
          </p:cNvSpPr>
          <p:nvPr/>
        </p:nvSpPr>
        <p:spPr bwMode="auto">
          <a:xfrm>
            <a:off x="3797300" y="1089025"/>
            <a:ext cx="9074150" cy="584200"/>
          </a:xfrm>
          <a:prstGeom prst="rect">
            <a:avLst/>
          </a:prstGeom>
          <a:noFill/>
          <a:ln w="9525">
            <a:noFill/>
            <a:miter lim="800000"/>
            <a:headEnd/>
            <a:tailEnd/>
          </a:ln>
        </p:spPr>
        <p:txBody>
          <a:bodyPr>
            <a:spAutoFit/>
          </a:bodyPr>
          <a:lstStyle/>
          <a:p>
            <a:endParaRPr lang="en-GB" sz="1600">
              <a:latin typeface="Calibri" pitchFamily="34" charset="0"/>
            </a:endParaRPr>
          </a:p>
          <a:p>
            <a:endParaRPr lang="en-GB" sz="1600">
              <a:latin typeface="Calibri" pitchFamily="34" charset="0"/>
            </a:endParaRPr>
          </a:p>
        </p:txBody>
      </p:sp>
      <p:sp>
        <p:nvSpPr>
          <p:cNvPr id="7" name="Teardrop 6"/>
          <p:cNvSpPr/>
          <p:nvPr/>
        </p:nvSpPr>
        <p:spPr>
          <a:xfrm flipV="1">
            <a:off x="1517650" y="1344613"/>
            <a:ext cx="3863975" cy="254635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Teardrop 13"/>
          <p:cNvSpPr/>
          <p:nvPr/>
        </p:nvSpPr>
        <p:spPr>
          <a:xfrm flipH="1" flipV="1">
            <a:off x="5638800" y="1381125"/>
            <a:ext cx="3835400" cy="250983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0"/>
              </a:camera>
              <a:lightRig rig="threePt" dir="t"/>
            </a:scene3d>
          </a:bodyPr>
          <a:lstStyle/>
          <a:p>
            <a:pPr algn="ctr" fontAlgn="auto">
              <a:spcBef>
                <a:spcPts val="0"/>
              </a:spcBef>
              <a:spcAft>
                <a:spcPts val="0"/>
              </a:spcAft>
              <a:defRPr/>
            </a:pPr>
            <a:endParaRPr lang="en-GB"/>
          </a:p>
        </p:txBody>
      </p:sp>
      <p:sp>
        <p:nvSpPr>
          <p:cNvPr id="15" name="Teardrop 14"/>
          <p:cNvSpPr/>
          <p:nvPr/>
        </p:nvSpPr>
        <p:spPr>
          <a:xfrm rot="5400000" flipH="1" flipV="1">
            <a:off x="6363494" y="3388519"/>
            <a:ext cx="2414587" cy="3806825"/>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Teardrop 15"/>
          <p:cNvSpPr/>
          <p:nvPr/>
        </p:nvSpPr>
        <p:spPr>
          <a:xfrm>
            <a:off x="1517650" y="4043363"/>
            <a:ext cx="3863975" cy="245586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Oval 16"/>
          <p:cNvSpPr/>
          <p:nvPr/>
        </p:nvSpPr>
        <p:spPr>
          <a:xfrm>
            <a:off x="4745038" y="3249613"/>
            <a:ext cx="1584325" cy="13620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2000">
                <a:solidFill>
                  <a:srgbClr val="FFFFFF"/>
                </a:solidFill>
              </a:rPr>
              <a:t>Katalizuj</a:t>
            </a:r>
            <a:endParaRPr lang="en-GB" sz="2000">
              <a:solidFill>
                <a:srgbClr val="FFFFFF"/>
              </a:solidFill>
            </a:endParaRPr>
          </a:p>
        </p:txBody>
      </p:sp>
      <p:sp>
        <p:nvSpPr>
          <p:cNvPr id="18" name="TextBox 17"/>
          <p:cNvSpPr txBox="1"/>
          <p:nvPr/>
        </p:nvSpPr>
        <p:spPr>
          <a:xfrm>
            <a:off x="6530975" y="2282825"/>
            <a:ext cx="2735263" cy="701675"/>
          </a:xfrm>
          <a:prstGeom prst="rect">
            <a:avLst/>
          </a:prstGeom>
          <a:noFill/>
        </p:spPr>
        <p:txBody>
          <a:bodyPr>
            <a:spAutoFit/>
          </a:bodyPr>
          <a:lstStyle/>
          <a:p>
            <a:r>
              <a:rPr lang="pl-PL" sz="4000">
                <a:solidFill>
                  <a:srgbClr val="404040"/>
                </a:solidFill>
                <a:latin typeface="Calibri" pitchFamily="34" charset="0"/>
              </a:rPr>
              <a:t>Wspieraj</a:t>
            </a:r>
            <a:endParaRPr lang="en-GB" sz="4000">
              <a:solidFill>
                <a:srgbClr val="404040"/>
              </a:solidFill>
              <a:latin typeface="Calibri" pitchFamily="34" charset="0"/>
            </a:endParaRPr>
          </a:p>
        </p:txBody>
      </p:sp>
      <p:sp>
        <p:nvSpPr>
          <p:cNvPr id="52235" name="TextBox 18"/>
          <p:cNvSpPr txBox="1">
            <a:spLocks noChangeArrowheads="1"/>
          </p:cNvSpPr>
          <p:nvPr/>
        </p:nvSpPr>
        <p:spPr bwMode="auto">
          <a:xfrm>
            <a:off x="6530975" y="4660900"/>
            <a:ext cx="2735263" cy="701675"/>
          </a:xfrm>
          <a:prstGeom prst="rect">
            <a:avLst/>
          </a:prstGeom>
          <a:noFill/>
          <a:ln w="9525">
            <a:noFill/>
            <a:miter lim="800000"/>
            <a:headEnd/>
            <a:tailEnd/>
          </a:ln>
        </p:spPr>
        <p:txBody>
          <a:bodyPr>
            <a:spAutoFit/>
          </a:bodyPr>
          <a:lstStyle/>
          <a:p>
            <a:r>
              <a:rPr lang="pl-PL" sz="4000">
                <a:solidFill>
                  <a:schemeClr val="bg1"/>
                </a:solidFill>
                <a:latin typeface="Calibri" pitchFamily="34" charset="0"/>
              </a:rPr>
              <a:t>Angażuj</a:t>
            </a:r>
            <a:endParaRPr lang="en-GB" sz="4000">
              <a:solidFill>
                <a:schemeClr val="bg1"/>
              </a:solidFill>
              <a:latin typeface="Calibri" pitchFamily="34" charset="0"/>
            </a:endParaRPr>
          </a:p>
        </p:txBody>
      </p:sp>
      <p:sp>
        <p:nvSpPr>
          <p:cNvPr id="20" name="TextBox 19"/>
          <p:cNvSpPr txBox="1"/>
          <p:nvPr/>
        </p:nvSpPr>
        <p:spPr>
          <a:xfrm>
            <a:off x="1895475" y="4695825"/>
            <a:ext cx="3292475" cy="701675"/>
          </a:xfrm>
          <a:prstGeom prst="rect">
            <a:avLst/>
          </a:prstGeom>
          <a:noFill/>
        </p:spPr>
        <p:txBody>
          <a:bodyPr>
            <a:spAutoFit/>
          </a:bodyPr>
          <a:lstStyle/>
          <a:p>
            <a:r>
              <a:rPr lang="pl-PL" sz="4000">
                <a:solidFill>
                  <a:srgbClr val="404040"/>
                </a:solidFill>
                <a:latin typeface="Calibri" pitchFamily="34" charset="0"/>
              </a:rPr>
              <a:t>Zademonstruj</a:t>
            </a:r>
            <a:endParaRPr lang="en-GB" sz="4000">
              <a:solidFill>
                <a:srgbClr val="404040"/>
              </a:solidFill>
              <a:latin typeface="Calibri" pitchFamily="34" charset="0"/>
            </a:endParaRPr>
          </a:p>
        </p:txBody>
      </p:sp>
      <p:sp>
        <p:nvSpPr>
          <p:cNvPr id="21" name="TextBox 20"/>
          <p:cNvSpPr txBox="1"/>
          <p:nvPr/>
        </p:nvSpPr>
        <p:spPr>
          <a:xfrm>
            <a:off x="2266950" y="2292350"/>
            <a:ext cx="2735263" cy="701675"/>
          </a:xfrm>
          <a:prstGeom prst="rect">
            <a:avLst/>
          </a:prstGeom>
          <a:noFill/>
        </p:spPr>
        <p:txBody>
          <a:bodyPr>
            <a:spAutoFit/>
          </a:bodyPr>
          <a:lstStyle/>
          <a:p>
            <a:r>
              <a:rPr lang="pl-PL" sz="4000">
                <a:solidFill>
                  <a:srgbClr val="404040"/>
                </a:solidFill>
                <a:latin typeface="Calibri" pitchFamily="34" charset="0"/>
              </a:rPr>
              <a:t>Zachęcaj</a:t>
            </a:r>
            <a:endParaRPr lang="en-GB" sz="4000">
              <a:solidFill>
                <a:srgbClr val="404040"/>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ardrop 13"/>
          <p:cNvSpPr/>
          <p:nvPr/>
        </p:nvSpPr>
        <p:spPr>
          <a:xfrm flipH="1" flipV="1">
            <a:off x="5222875" y="1227138"/>
            <a:ext cx="5638800" cy="364648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0"/>
              </a:camera>
              <a:lightRig rig="threePt" dir="t"/>
            </a:scene3d>
          </a:bodyPr>
          <a:lstStyle/>
          <a:p>
            <a:pPr algn="ctr" fontAlgn="auto">
              <a:spcBef>
                <a:spcPts val="0"/>
              </a:spcBef>
              <a:spcAft>
                <a:spcPts val="0"/>
              </a:spcAft>
              <a:defRPr/>
            </a:pPr>
            <a:endParaRPr lang="en-GB"/>
          </a:p>
        </p:txBody>
      </p:sp>
      <p:grpSp>
        <p:nvGrpSpPr>
          <p:cNvPr id="54274" name="Group 9"/>
          <p:cNvGrpSpPr>
            <a:grpSpLocks/>
          </p:cNvGrpSpPr>
          <p:nvPr/>
        </p:nvGrpSpPr>
        <p:grpSpPr bwMode="auto">
          <a:xfrm>
            <a:off x="-47625" y="995363"/>
            <a:ext cx="12239625" cy="590550"/>
            <a:chOff x="-35496" y="995843"/>
            <a:chExt cx="9179498" cy="590521"/>
          </a:xfrm>
        </p:grpSpPr>
        <p:sp>
          <p:nvSpPr>
            <p:cNvPr id="8" name="Rectangle 7"/>
            <p:cNvSpPr/>
            <p:nvPr/>
          </p:nvSpPr>
          <p:spPr>
            <a:xfrm rot="5400000">
              <a:off x="4504250" y="-3543903"/>
              <a:ext cx="100007"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9" name="Isosceles Triangle 8"/>
            <p:cNvSpPr/>
            <p:nvPr/>
          </p:nvSpPr>
          <p:spPr>
            <a:xfrm rot="10800000">
              <a:off x="539562" y="1102200"/>
              <a:ext cx="970336" cy="484164"/>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grpSp>
      <p:pic>
        <p:nvPicPr>
          <p:cNvPr id="54275" name="Picture 57"/>
          <p:cNvPicPr>
            <a:picLocks noChangeAspect="1"/>
          </p:cNvPicPr>
          <p:nvPr/>
        </p:nvPicPr>
        <p:blipFill>
          <a:blip r:embed="rId3"/>
          <a:srcRect l="28683" t="28525" r="30414" b="28609"/>
          <a:stretch>
            <a:fillRect/>
          </a:stretch>
        </p:blipFill>
        <p:spPr bwMode="auto">
          <a:xfrm>
            <a:off x="11180763" y="5776913"/>
            <a:ext cx="1011237" cy="1081087"/>
          </a:xfrm>
          <a:prstGeom prst="rect">
            <a:avLst/>
          </a:prstGeom>
          <a:noFill/>
          <a:ln w="9525">
            <a:noFill/>
            <a:miter lim="800000"/>
            <a:headEnd/>
            <a:tailEnd/>
          </a:ln>
        </p:spPr>
      </p:pic>
      <p:sp>
        <p:nvSpPr>
          <p:cNvPr id="54278" name="Rectangle 4"/>
          <p:cNvSpPr>
            <a:spLocks noChangeArrowheads="1"/>
          </p:cNvSpPr>
          <p:nvPr/>
        </p:nvSpPr>
        <p:spPr bwMode="auto">
          <a:xfrm>
            <a:off x="5589588" y="1884363"/>
            <a:ext cx="6096000" cy="2830512"/>
          </a:xfrm>
          <a:prstGeom prst="rect">
            <a:avLst/>
          </a:prstGeom>
          <a:noFill/>
          <a:ln w="9525">
            <a:noFill/>
            <a:miter lim="800000"/>
            <a:headEnd/>
            <a:tailEnd/>
          </a:ln>
        </p:spPr>
        <p:txBody>
          <a:bodyPr>
            <a:spAutoFit/>
          </a:bodyPr>
          <a:lstStyle/>
          <a:p>
            <a:pPr>
              <a:lnSpc>
                <a:spcPct val="150000"/>
              </a:lnSpc>
            </a:pPr>
            <a:r>
              <a:rPr lang="pl-PL" sz="2400">
                <a:latin typeface="Calibri" pitchFamily="34" charset="0"/>
              </a:rPr>
              <a:t>Usuń bariery dla działań</a:t>
            </a:r>
            <a:endParaRPr lang="en-GB" sz="2400">
              <a:latin typeface="Calibri" pitchFamily="34" charset="0"/>
            </a:endParaRPr>
          </a:p>
          <a:p>
            <a:pPr>
              <a:lnSpc>
                <a:spcPct val="150000"/>
              </a:lnSpc>
            </a:pPr>
            <a:r>
              <a:rPr lang="pl-PL" sz="2400">
                <a:latin typeface="Calibri" pitchFamily="34" charset="0"/>
              </a:rPr>
              <a:t>Wspieraj</a:t>
            </a:r>
            <a:r>
              <a:rPr lang="en-GB" sz="2400">
                <a:latin typeface="Calibri" pitchFamily="34" charset="0"/>
              </a:rPr>
              <a:t> </a:t>
            </a:r>
            <a:r>
              <a:rPr lang="pl-PL" sz="2400">
                <a:latin typeface="Calibri" pitchFamily="34" charset="0"/>
              </a:rPr>
              <a:t>kluby</a:t>
            </a:r>
            <a:r>
              <a:rPr lang="en-GB" sz="2400">
                <a:latin typeface="Calibri" pitchFamily="34" charset="0"/>
              </a:rPr>
              <a:t>/ </a:t>
            </a:r>
            <a:r>
              <a:rPr lang="pl-PL" sz="2400">
                <a:latin typeface="Calibri" pitchFamily="34" charset="0"/>
              </a:rPr>
              <a:t>społeczności</a:t>
            </a:r>
            <a:endParaRPr lang="en-GB" sz="2400">
              <a:latin typeface="Calibri" pitchFamily="34" charset="0"/>
            </a:endParaRPr>
          </a:p>
          <a:p>
            <a:pPr>
              <a:lnSpc>
                <a:spcPct val="150000"/>
              </a:lnSpc>
            </a:pPr>
            <a:r>
              <a:rPr lang="pl-PL" sz="2400">
                <a:latin typeface="Calibri" pitchFamily="34" charset="0"/>
              </a:rPr>
              <a:t>Buduj zdolności</a:t>
            </a:r>
            <a:r>
              <a:rPr lang="en-GB" sz="2400">
                <a:latin typeface="Calibri" pitchFamily="34" charset="0"/>
              </a:rPr>
              <a:t> </a:t>
            </a:r>
            <a:r>
              <a:rPr lang="pl-PL" sz="2400">
                <a:latin typeface="Calibri" pitchFamily="34" charset="0"/>
              </a:rPr>
              <a:t>i</a:t>
            </a:r>
            <a:r>
              <a:rPr lang="en-GB" sz="2400">
                <a:latin typeface="Calibri" pitchFamily="34" charset="0"/>
              </a:rPr>
              <a:t> </a:t>
            </a:r>
            <a:r>
              <a:rPr lang="pl-PL" sz="2400">
                <a:latin typeface="Calibri" pitchFamily="34" charset="0"/>
              </a:rPr>
              <a:t>własność</a:t>
            </a:r>
            <a:endParaRPr lang="en-GB" sz="2400">
              <a:latin typeface="Calibri" pitchFamily="34" charset="0"/>
            </a:endParaRPr>
          </a:p>
          <a:p>
            <a:pPr>
              <a:lnSpc>
                <a:spcPct val="150000"/>
              </a:lnSpc>
            </a:pPr>
            <a:r>
              <a:rPr lang="pl-PL" sz="2400">
                <a:latin typeface="Calibri" pitchFamily="34" charset="0"/>
              </a:rPr>
              <a:t>Zapewnij miejsce </a:t>
            </a:r>
            <a:r>
              <a:rPr lang="en-GB" sz="2400">
                <a:latin typeface="Calibri" pitchFamily="34" charset="0"/>
              </a:rPr>
              <a:t>/ </a:t>
            </a:r>
            <a:r>
              <a:rPr lang="pl-PL" sz="2400">
                <a:latin typeface="Calibri" pitchFamily="34" charset="0"/>
              </a:rPr>
              <a:t>narzędzia</a:t>
            </a:r>
            <a:endParaRPr lang="en-GB" sz="2400">
              <a:latin typeface="Calibri" pitchFamily="34" charset="0"/>
            </a:endParaRPr>
          </a:p>
          <a:p>
            <a:pPr>
              <a:lnSpc>
                <a:spcPct val="150000"/>
              </a:lnSpc>
            </a:pPr>
            <a:r>
              <a:rPr lang="pl-PL" sz="2400">
                <a:latin typeface="Calibri" pitchFamily="34" charset="0"/>
              </a:rPr>
              <a:t>Dostarcz wiedzy</a:t>
            </a:r>
            <a:endParaRPr lang="en-GB" sz="2400">
              <a:latin typeface="Calibri" pitchFamily="34" charset="0"/>
            </a:endParaRPr>
          </a:p>
        </p:txBody>
      </p:sp>
      <p:sp>
        <p:nvSpPr>
          <p:cNvPr id="15" name="Oval 14"/>
          <p:cNvSpPr/>
          <p:nvPr/>
        </p:nvSpPr>
        <p:spPr>
          <a:xfrm>
            <a:off x="4114800" y="4194175"/>
            <a:ext cx="1549400" cy="14605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2000">
                <a:solidFill>
                  <a:srgbClr val="FFFFFF"/>
                </a:solidFill>
              </a:rPr>
              <a:t>Katalizuj</a:t>
            </a:r>
            <a:endParaRPr lang="en-GB">
              <a:solidFill>
                <a:srgbClr val="FFFFFF"/>
              </a:solidFill>
            </a:endParaRPr>
          </a:p>
        </p:txBody>
      </p:sp>
      <p:sp>
        <p:nvSpPr>
          <p:cNvPr id="54280" name="Rectangle 15"/>
          <p:cNvSpPr>
            <a:spLocks noChangeArrowheads="1"/>
          </p:cNvSpPr>
          <p:nvPr/>
        </p:nvSpPr>
        <p:spPr bwMode="auto">
          <a:xfrm rot="2831965">
            <a:off x="8949531" y="2013744"/>
            <a:ext cx="2124075" cy="915988"/>
          </a:xfrm>
          <a:prstGeom prst="rect">
            <a:avLst/>
          </a:prstGeom>
          <a:noFill/>
          <a:ln w="9525">
            <a:noFill/>
            <a:miter lim="800000"/>
            <a:headEnd/>
            <a:tailEnd/>
          </a:ln>
        </p:spPr>
        <p:txBody>
          <a:bodyPr>
            <a:spAutoFit/>
          </a:bodyPr>
          <a:lstStyle/>
          <a:p>
            <a:pPr>
              <a:lnSpc>
                <a:spcPct val="150000"/>
              </a:lnSpc>
            </a:pPr>
            <a:r>
              <a:rPr lang="pl-PL" sz="3600" b="1">
                <a:latin typeface="Calibri" pitchFamily="34" charset="0"/>
              </a:rPr>
              <a:t>Wspieraj</a:t>
            </a:r>
            <a:endParaRPr lang="en-GB" sz="3600" b="1">
              <a:latin typeface="Calibri" pitchFamily="34" charset="0"/>
            </a:endParaRPr>
          </a:p>
        </p:txBody>
      </p:sp>
      <p:sp>
        <p:nvSpPr>
          <p:cNvPr id="54284" name="TextBox 10"/>
          <p:cNvSpPr txBox="1">
            <a:spLocks noChangeArrowheads="1"/>
          </p:cNvSpPr>
          <p:nvPr/>
        </p:nvSpPr>
        <p:spPr bwMode="auto">
          <a:xfrm>
            <a:off x="431800" y="188913"/>
            <a:ext cx="11328400" cy="762000"/>
          </a:xfrm>
          <a:prstGeom prst="rect">
            <a:avLst/>
          </a:prstGeom>
          <a:noFill/>
          <a:ln w="9525">
            <a:noFill/>
            <a:miter lim="800000"/>
            <a:headEnd/>
            <a:tailEnd/>
          </a:ln>
        </p:spPr>
        <p:txBody>
          <a:bodyPr>
            <a:spAutoFit/>
          </a:bodyPr>
          <a:lstStyle/>
          <a:p>
            <a:r>
              <a:rPr lang="pl-PL" sz="4400">
                <a:solidFill>
                  <a:srgbClr val="003B93"/>
                </a:solidFill>
                <a:latin typeface="Arial Narrow" pitchFamily="34" charset="0"/>
              </a:rPr>
              <a:t>Podejście od dołu do góry: rola WLiR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9"/>
          <p:cNvGrpSpPr>
            <a:grpSpLocks/>
          </p:cNvGrpSpPr>
          <p:nvPr/>
        </p:nvGrpSpPr>
        <p:grpSpPr bwMode="auto">
          <a:xfrm>
            <a:off x="-47625" y="995363"/>
            <a:ext cx="12239625" cy="590550"/>
            <a:chOff x="-35496" y="995843"/>
            <a:chExt cx="9179498" cy="590521"/>
          </a:xfrm>
        </p:grpSpPr>
        <p:sp>
          <p:nvSpPr>
            <p:cNvPr id="8" name="Rectangle 7"/>
            <p:cNvSpPr/>
            <p:nvPr/>
          </p:nvSpPr>
          <p:spPr>
            <a:xfrm rot="5400000">
              <a:off x="4504250" y="-3543903"/>
              <a:ext cx="100007"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9" name="Isosceles Triangle 8"/>
            <p:cNvSpPr/>
            <p:nvPr/>
          </p:nvSpPr>
          <p:spPr>
            <a:xfrm rot="10800000">
              <a:off x="539562" y="1102200"/>
              <a:ext cx="970336" cy="484164"/>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grpSp>
      <p:pic>
        <p:nvPicPr>
          <p:cNvPr id="56322" name="Picture 57"/>
          <p:cNvPicPr>
            <a:picLocks noChangeAspect="1"/>
          </p:cNvPicPr>
          <p:nvPr/>
        </p:nvPicPr>
        <p:blipFill>
          <a:blip r:embed="rId3"/>
          <a:srcRect l="28683" t="28525" r="30414" b="28609"/>
          <a:stretch>
            <a:fillRect/>
          </a:stretch>
        </p:blipFill>
        <p:spPr bwMode="auto">
          <a:xfrm>
            <a:off x="11180763" y="5776913"/>
            <a:ext cx="1011237" cy="1081087"/>
          </a:xfrm>
          <a:prstGeom prst="rect">
            <a:avLst/>
          </a:prstGeom>
          <a:noFill/>
          <a:ln w="9525">
            <a:noFill/>
            <a:miter lim="800000"/>
            <a:headEnd/>
            <a:tailEnd/>
          </a:ln>
        </p:spPr>
      </p:pic>
      <p:sp>
        <p:nvSpPr>
          <p:cNvPr id="14" name="Teardrop 13"/>
          <p:cNvSpPr/>
          <p:nvPr/>
        </p:nvSpPr>
        <p:spPr>
          <a:xfrm rot="5400000" flipH="1" flipV="1">
            <a:off x="5463381" y="-216693"/>
            <a:ext cx="4541837" cy="852805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Oval 14"/>
          <p:cNvSpPr/>
          <p:nvPr/>
        </p:nvSpPr>
        <p:spPr>
          <a:xfrm>
            <a:off x="2238375" y="1200150"/>
            <a:ext cx="1558925" cy="145891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2000">
                <a:solidFill>
                  <a:srgbClr val="FFFFFF"/>
                </a:solidFill>
              </a:rPr>
              <a:t>Katalizuj</a:t>
            </a:r>
            <a:endParaRPr lang="en-GB">
              <a:solidFill>
                <a:srgbClr val="FFFFFF"/>
              </a:solidFill>
            </a:endParaRPr>
          </a:p>
        </p:txBody>
      </p:sp>
      <p:sp>
        <p:nvSpPr>
          <p:cNvPr id="56327" name="Rectangle 3"/>
          <p:cNvSpPr>
            <a:spLocks noChangeArrowheads="1"/>
          </p:cNvSpPr>
          <p:nvPr/>
        </p:nvSpPr>
        <p:spPr bwMode="auto">
          <a:xfrm>
            <a:off x="3886200" y="1919288"/>
            <a:ext cx="7194550" cy="3378200"/>
          </a:xfrm>
          <a:prstGeom prst="rect">
            <a:avLst/>
          </a:prstGeom>
          <a:noFill/>
          <a:ln w="9525">
            <a:noFill/>
            <a:miter lim="800000"/>
            <a:headEnd/>
            <a:tailEnd/>
          </a:ln>
        </p:spPr>
        <p:txBody>
          <a:bodyPr>
            <a:spAutoFit/>
          </a:bodyPr>
          <a:lstStyle/>
          <a:p>
            <a:pPr>
              <a:lnSpc>
                <a:spcPct val="150000"/>
              </a:lnSpc>
            </a:pPr>
            <a:r>
              <a:rPr lang="pl-PL" sz="2400">
                <a:solidFill>
                  <a:schemeClr val="bg1"/>
                </a:solidFill>
                <a:latin typeface="Calibri" pitchFamily="34" charset="0"/>
              </a:rPr>
              <a:t>Angażowanie partnerów we współprojektowanie</a:t>
            </a:r>
            <a:endParaRPr lang="en-GB" sz="2400">
              <a:solidFill>
                <a:schemeClr val="bg1"/>
              </a:solidFill>
              <a:latin typeface="Calibri" pitchFamily="34" charset="0"/>
            </a:endParaRPr>
          </a:p>
          <a:p>
            <a:pPr>
              <a:lnSpc>
                <a:spcPct val="150000"/>
              </a:lnSpc>
            </a:pPr>
            <a:r>
              <a:rPr lang="pl-PL" sz="2400">
                <a:solidFill>
                  <a:schemeClr val="bg1"/>
                </a:solidFill>
                <a:latin typeface="Calibri" pitchFamily="34" charset="0"/>
              </a:rPr>
              <a:t>Fora dyskusyjne i konsultacyjne</a:t>
            </a:r>
            <a:endParaRPr lang="en-GB" sz="2400">
              <a:solidFill>
                <a:schemeClr val="bg1"/>
              </a:solidFill>
              <a:latin typeface="Calibri" pitchFamily="34" charset="0"/>
            </a:endParaRPr>
          </a:p>
          <a:p>
            <a:pPr>
              <a:lnSpc>
                <a:spcPct val="150000"/>
              </a:lnSpc>
            </a:pPr>
            <a:r>
              <a:rPr lang="pl-PL" sz="2400">
                <a:solidFill>
                  <a:schemeClr val="bg1"/>
                </a:solidFill>
                <a:latin typeface="Calibri" pitchFamily="34" charset="0"/>
              </a:rPr>
              <a:t>Kontakty osobiste</a:t>
            </a:r>
            <a:r>
              <a:rPr lang="en-GB" sz="2400">
                <a:solidFill>
                  <a:schemeClr val="bg1"/>
                </a:solidFill>
                <a:latin typeface="Calibri" pitchFamily="34" charset="0"/>
              </a:rPr>
              <a:t> + </a:t>
            </a:r>
            <a:r>
              <a:rPr lang="pl-PL" sz="2400">
                <a:solidFill>
                  <a:schemeClr val="bg1"/>
                </a:solidFill>
                <a:latin typeface="Calibri" pitchFamily="34" charset="0"/>
              </a:rPr>
              <a:t>bezpieczne zobowiązania</a:t>
            </a:r>
            <a:endParaRPr lang="en-GB" sz="2400">
              <a:solidFill>
                <a:schemeClr val="bg1"/>
              </a:solidFill>
              <a:latin typeface="Calibri" pitchFamily="34" charset="0"/>
            </a:endParaRPr>
          </a:p>
          <a:p>
            <a:pPr>
              <a:lnSpc>
                <a:spcPct val="150000"/>
              </a:lnSpc>
            </a:pPr>
            <a:r>
              <a:rPr lang="pl-PL" sz="2400">
                <a:solidFill>
                  <a:schemeClr val="bg1"/>
                </a:solidFill>
                <a:latin typeface="Calibri" pitchFamily="34" charset="0"/>
              </a:rPr>
              <a:t>Wspieranie lokalnych inicjatyw</a:t>
            </a:r>
            <a:endParaRPr lang="en-GB" sz="2400">
              <a:solidFill>
                <a:schemeClr val="bg1"/>
              </a:solidFill>
              <a:latin typeface="Calibri" pitchFamily="34" charset="0"/>
            </a:endParaRPr>
          </a:p>
          <a:p>
            <a:pPr>
              <a:lnSpc>
                <a:spcPct val="150000"/>
              </a:lnSpc>
            </a:pPr>
            <a:r>
              <a:rPr lang="pl-PL" sz="2400">
                <a:solidFill>
                  <a:schemeClr val="bg1"/>
                </a:solidFill>
                <a:latin typeface="Calibri" pitchFamily="34" charset="0"/>
              </a:rPr>
              <a:t>Celowe kampanie</a:t>
            </a:r>
            <a:r>
              <a:rPr lang="en-GB" sz="2400">
                <a:solidFill>
                  <a:schemeClr val="bg1"/>
                </a:solidFill>
                <a:latin typeface="Calibri" pitchFamily="34" charset="0"/>
              </a:rPr>
              <a:t>, </a:t>
            </a:r>
            <a:r>
              <a:rPr lang="pl-PL" sz="2400">
                <a:solidFill>
                  <a:schemeClr val="bg1"/>
                </a:solidFill>
                <a:latin typeface="Calibri" pitchFamily="34" charset="0"/>
              </a:rPr>
              <a:t>przekazy</a:t>
            </a:r>
            <a:r>
              <a:rPr lang="en-GB" sz="2400">
                <a:solidFill>
                  <a:schemeClr val="bg1"/>
                </a:solidFill>
                <a:latin typeface="Calibri" pitchFamily="34" charset="0"/>
              </a:rPr>
              <a:t> </a:t>
            </a:r>
            <a:r>
              <a:rPr lang="pl-PL" sz="2400">
                <a:solidFill>
                  <a:schemeClr val="bg1"/>
                </a:solidFill>
                <a:latin typeface="Calibri" pitchFamily="34" charset="0"/>
              </a:rPr>
              <a:t>i</a:t>
            </a:r>
            <a:r>
              <a:rPr lang="en-GB" sz="2400">
                <a:solidFill>
                  <a:schemeClr val="bg1"/>
                </a:solidFill>
                <a:latin typeface="Calibri" pitchFamily="34" charset="0"/>
              </a:rPr>
              <a:t> </a:t>
            </a:r>
            <a:r>
              <a:rPr lang="pl-PL" sz="2400">
                <a:solidFill>
                  <a:schemeClr val="bg1"/>
                </a:solidFill>
                <a:latin typeface="Calibri" pitchFamily="34" charset="0"/>
              </a:rPr>
              <a:t>promocje</a:t>
            </a:r>
            <a:r>
              <a:rPr lang="en-GB" sz="2400">
                <a:solidFill>
                  <a:schemeClr val="bg1"/>
                </a:solidFill>
                <a:latin typeface="Calibri" pitchFamily="34" charset="0"/>
              </a:rPr>
              <a:t> </a:t>
            </a:r>
          </a:p>
          <a:p>
            <a:pPr>
              <a:lnSpc>
                <a:spcPct val="150000"/>
              </a:lnSpc>
            </a:pPr>
            <a:r>
              <a:rPr lang="pl-PL" sz="2400">
                <a:solidFill>
                  <a:schemeClr val="bg1"/>
                </a:solidFill>
                <a:latin typeface="Calibri" pitchFamily="34" charset="0"/>
              </a:rPr>
              <a:t>Kampanie medialne</a:t>
            </a:r>
            <a:r>
              <a:rPr lang="en-GB" sz="2400">
                <a:solidFill>
                  <a:schemeClr val="bg1"/>
                </a:solidFill>
                <a:latin typeface="Calibri" pitchFamily="34" charset="0"/>
              </a:rPr>
              <a:t>/ </a:t>
            </a:r>
            <a:r>
              <a:rPr lang="pl-PL" sz="2400">
                <a:solidFill>
                  <a:schemeClr val="bg1"/>
                </a:solidFill>
                <a:latin typeface="Calibri" pitchFamily="34" charset="0"/>
              </a:rPr>
              <a:t>wzory </a:t>
            </a:r>
            <a:r>
              <a:rPr lang="en-GB" sz="2400">
                <a:solidFill>
                  <a:schemeClr val="bg1"/>
                </a:solidFill>
                <a:latin typeface="Calibri" pitchFamily="34" charset="0"/>
              </a:rPr>
              <a:t>/ </a:t>
            </a:r>
            <a:r>
              <a:rPr lang="pl-PL" sz="2400">
                <a:solidFill>
                  <a:schemeClr val="bg1"/>
                </a:solidFill>
                <a:latin typeface="Calibri" pitchFamily="34" charset="0"/>
              </a:rPr>
              <a:t>wykorzystanie sieci</a:t>
            </a:r>
            <a:endParaRPr lang="en-GB" sz="2400">
              <a:solidFill>
                <a:schemeClr val="bg1"/>
              </a:solidFill>
              <a:latin typeface="Calibri" pitchFamily="34" charset="0"/>
            </a:endParaRPr>
          </a:p>
        </p:txBody>
      </p:sp>
      <p:sp>
        <p:nvSpPr>
          <p:cNvPr id="56328" name="Rectangle 15"/>
          <p:cNvSpPr>
            <a:spLocks noChangeArrowheads="1"/>
          </p:cNvSpPr>
          <p:nvPr/>
        </p:nvSpPr>
        <p:spPr bwMode="auto">
          <a:xfrm rot="-976345">
            <a:off x="8332788" y="5111750"/>
            <a:ext cx="2606675" cy="915988"/>
          </a:xfrm>
          <a:prstGeom prst="rect">
            <a:avLst/>
          </a:prstGeom>
          <a:noFill/>
          <a:ln w="9525">
            <a:noFill/>
            <a:miter lim="800000"/>
            <a:headEnd/>
            <a:tailEnd/>
          </a:ln>
        </p:spPr>
        <p:txBody>
          <a:bodyPr>
            <a:spAutoFit/>
          </a:bodyPr>
          <a:lstStyle/>
          <a:p>
            <a:pPr>
              <a:lnSpc>
                <a:spcPct val="150000"/>
              </a:lnSpc>
            </a:pPr>
            <a:r>
              <a:rPr lang="pl-PL" sz="3600" b="1">
                <a:solidFill>
                  <a:schemeClr val="bg1"/>
                </a:solidFill>
                <a:latin typeface="Calibri" pitchFamily="34" charset="0"/>
              </a:rPr>
              <a:t>Angażuj</a:t>
            </a:r>
            <a:endParaRPr lang="en-GB" sz="3200" b="1">
              <a:solidFill>
                <a:schemeClr val="bg1"/>
              </a:solidFill>
              <a:latin typeface="Calibri" pitchFamily="34" charset="0"/>
            </a:endParaRPr>
          </a:p>
        </p:txBody>
      </p:sp>
      <p:sp>
        <p:nvSpPr>
          <p:cNvPr id="56332" name="TextBox 10"/>
          <p:cNvSpPr txBox="1">
            <a:spLocks noChangeArrowheads="1"/>
          </p:cNvSpPr>
          <p:nvPr/>
        </p:nvSpPr>
        <p:spPr bwMode="auto">
          <a:xfrm>
            <a:off x="431800" y="188913"/>
            <a:ext cx="11328400" cy="762000"/>
          </a:xfrm>
          <a:prstGeom prst="rect">
            <a:avLst/>
          </a:prstGeom>
          <a:noFill/>
          <a:ln w="9525">
            <a:noFill/>
            <a:miter lim="800000"/>
            <a:headEnd/>
            <a:tailEnd/>
          </a:ln>
        </p:spPr>
        <p:txBody>
          <a:bodyPr>
            <a:spAutoFit/>
          </a:bodyPr>
          <a:lstStyle/>
          <a:p>
            <a:r>
              <a:rPr lang="pl-PL" sz="4400">
                <a:solidFill>
                  <a:srgbClr val="003B93"/>
                </a:solidFill>
                <a:latin typeface="Arial Narrow" pitchFamily="34" charset="0"/>
              </a:rPr>
              <a:t>Podejście od dołu do góry: rola WLiR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ardrop 13"/>
          <p:cNvSpPr/>
          <p:nvPr/>
        </p:nvSpPr>
        <p:spPr>
          <a:xfrm flipV="1">
            <a:off x="1027113" y="1162050"/>
            <a:ext cx="7307262" cy="5156200"/>
          </a:xfrm>
          <a:prstGeom prst="teardrop">
            <a:avLst>
              <a:gd name="adj" fmla="val 10053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58370" name="Group 9"/>
          <p:cNvGrpSpPr>
            <a:grpSpLocks/>
          </p:cNvGrpSpPr>
          <p:nvPr/>
        </p:nvGrpSpPr>
        <p:grpSpPr bwMode="auto">
          <a:xfrm>
            <a:off x="-47625" y="995363"/>
            <a:ext cx="12239625" cy="590550"/>
            <a:chOff x="-35496" y="995843"/>
            <a:chExt cx="9179498" cy="590521"/>
          </a:xfrm>
        </p:grpSpPr>
        <p:sp>
          <p:nvSpPr>
            <p:cNvPr id="8" name="Rectangle 7"/>
            <p:cNvSpPr/>
            <p:nvPr/>
          </p:nvSpPr>
          <p:spPr>
            <a:xfrm rot="5400000">
              <a:off x="4504250" y="-3543903"/>
              <a:ext cx="100007"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9" name="Isosceles Triangle 8"/>
            <p:cNvSpPr/>
            <p:nvPr/>
          </p:nvSpPr>
          <p:spPr>
            <a:xfrm rot="10800000">
              <a:off x="539562" y="1102200"/>
              <a:ext cx="970336" cy="484164"/>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grpSp>
      <p:pic>
        <p:nvPicPr>
          <p:cNvPr id="58371" name="Picture 57"/>
          <p:cNvPicPr>
            <a:picLocks noChangeAspect="1"/>
          </p:cNvPicPr>
          <p:nvPr/>
        </p:nvPicPr>
        <p:blipFill>
          <a:blip r:embed="rId3"/>
          <a:srcRect l="28683" t="28525" r="30414" b="28609"/>
          <a:stretch>
            <a:fillRect/>
          </a:stretch>
        </p:blipFill>
        <p:spPr bwMode="auto">
          <a:xfrm>
            <a:off x="11180763" y="5776913"/>
            <a:ext cx="1011237" cy="1081087"/>
          </a:xfrm>
          <a:prstGeom prst="rect">
            <a:avLst/>
          </a:prstGeom>
          <a:noFill/>
          <a:ln w="9525">
            <a:noFill/>
            <a:miter lim="800000"/>
            <a:headEnd/>
            <a:tailEnd/>
          </a:ln>
        </p:spPr>
      </p:pic>
      <p:sp>
        <p:nvSpPr>
          <p:cNvPr id="58374" name="Rectangle 1"/>
          <p:cNvSpPr>
            <a:spLocks noChangeArrowheads="1"/>
          </p:cNvSpPr>
          <p:nvPr/>
        </p:nvSpPr>
        <p:spPr bwMode="auto">
          <a:xfrm>
            <a:off x="1803400" y="2049463"/>
            <a:ext cx="6473825" cy="3378200"/>
          </a:xfrm>
          <a:prstGeom prst="rect">
            <a:avLst/>
          </a:prstGeom>
          <a:noFill/>
          <a:ln w="9525">
            <a:noFill/>
            <a:miter lim="800000"/>
            <a:headEnd/>
            <a:tailEnd/>
          </a:ln>
        </p:spPr>
        <p:txBody>
          <a:bodyPr>
            <a:spAutoFit/>
          </a:bodyPr>
          <a:lstStyle/>
          <a:p>
            <a:pPr>
              <a:lnSpc>
                <a:spcPct val="150000"/>
              </a:lnSpc>
            </a:pPr>
            <a:r>
              <a:rPr lang="pl-PL" sz="2400">
                <a:latin typeface="Calibri" pitchFamily="34" charset="0"/>
              </a:rPr>
              <a:t>Odnieś się do</a:t>
            </a:r>
            <a:r>
              <a:rPr lang="en-GB" sz="2400">
                <a:latin typeface="Calibri" pitchFamily="34" charset="0"/>
              </a:rPr>
              <a:t> ‘</a:t>
            </a:r>
            <a:r>
              <a:rPr lang="pl-PL" sz="2400">
                <a:latin typeface="Calibri" pitchFamily="34" charset="0"/>
              </a:rPr>
              <a:t>co w tym jest dla mnie?</a:t>
            </a:r>
            <a:r>
              <a:rPr lang="en-GB" sz="2400">
                <a:latin typeface="Calibri" pitchFamily="34" charset="0"/>
              </a:rPr>
              <a:t>’</a:t>
            </a:r>
          </a:p>
          <a:p>
            <a:pPr>
              <a:lnSpc>
                <a:spcPct val="150000"/>
              </a:lnSpc>
            </a:pPr>
            <a:r>
              <a:rPr lang="pl-PL" sz="2400">
                <a:latin typeface="Calibri" pitchFamily="34" charset="0"/>
              </a:rPr>
              <a:t>Dostarcz zachęt</a:t>
            </a:r>
            <a:r>
              <a:rPr lang="en-GB" sz="2400">
                <a:latin typeface="Calibri" pitchFamily="34" charset="0"/>
              </a:rPr>
              <a:t> </a:t>
            </a:r>
          </a:p>
          <a:p>
            <a:pPr>
              <a:lnSpc>
                <a:spcPct val="150000"/>
              </a:lnSpc>
            </a:pPr>
            <a:r>
              <a:rPr lang="pl-PL" sz="2400">
                <a:latin typeface="Calibri" pitchFamily="34" charset="0"/>
              </a:rPr>
              <a:t>Uznaj zasługi</a:t>
            </a:r>
            <a:r>
              <a:rPr lang="en-GB" sz="2400">
                <a:latin typeface="Calibri" pitchFamily="34" charset="0"/>
              </a:rPr>
              <a:t>, </a:t>
            </a:r>
            <a:r>
              <a:rPr lang="pl-PL" sz="2400">
                <a:latin typeface="Calibri" pitchFamily="34" charset="0"/>
              </a:rPr>
              <a:t>zapewnij równe szanse</a:t>
            </a:r>
            <a:endParaRPr lang="en-GB" sz="2400">
              <a:latin typeface="Calibri" pitchFamily="34" charset="0"/>
            </a:endParaRPr>
          </a:p>
          <a:p>
            <a:pPr>
              <a:lnSpc>
                <a:spcPct val="150000"/>
              </a:lnSpc>
            </a:pPr>
            <a:r>
              <a:rPr lang="pl-PL" sz="2400">
                <a:latin typeface="Calibri" pitchFamily="34" charset="0"/>
              </a:rPr>
              <a:t>Podatki</a:t>
            </a:r>
            <a:r>
              <a:rPr lang="en-GB" sz="2400">
                <a:latin typeface="Calibri" pitchFamily="34" charset="0"/>
              </a:rPr>
              <a:t> </a:t>
            </a:r>
            <a:r>
              <a:rPr lang="pl-PL" sz="2400">
                <a:latin typeface="Calibri" pitchFamily="34" charset="0"/>
              </a:rPr>
              <a:t>i</a:t>
            </a:r>
            <a:r>
              <a:rPr lang="en-GB" sz="2400">
                <a:latin typeface="Calibri" pitchFamily="34" charset="0"/>
              </a:rPr>
              <a:t> </a:t>
            </a:r>
            <a:r>
              <a:rPr lang="pl-PL" sz="2400">
                <a:latin typeface="Calibri" pitchFamily="34" charset="0"/>
              </a:rPr>
              <a:t>środki fiskalne</a:t>
            </a:r>
            <a:endParaRPr lang="en-GB" sz="2400">
              <a:latin typeface="Calibri" pitchFamily="34" charset="0"/>
            </a:endParaRPr>
          </a:p>
          <a:p>
            <a:pPr>
              <a:lnSpc>
                <a:spcPct val="150000"/>
              </a:lnSpc>
            </a:pPr>
            <a:r>
              <a:rPr lang="pl-PL" sz="2400">
                <a:latin typeface="Calibri" pitchFamily="34" charset="0"/>
              </a:rPr>
              <a:t>Przepisy</a:t>
            </a:r>
            <a:r>
              <a:rPr lang="en-GB" sz="2400">
                <a:latin typeface="Calibri" pitchFamily="34" charset="0"/>
              </a:rPr>
              <a:t> </a:t>
            </a:r>
            <a:r>
              <a:rPr lang="pl-PL" sz="2400">
                <a:latin typeface="Calibri" pitchFamily="34" charset="0"/>
              </a:rPr>
              <a:t>i</a:t>
            </a:r>
            <a:r>
              <a:rPr lang="en-GB" sz="2400">
                <a:latin typeface="Calibri" pitchFamily="34" charset="0"/>
              </a:rPr>
              <a:t> </a:t>
            </a:r>
            <a:r>
              <a:rPr lang="pl-PL" sz="2400">
                <a:latin typeface="Calibri" pitchFamily="34" charset="0"/>
              </a:rPr>
              <a:t>kary</a:t>
            </a:r>
            <a:endParaRPr lang="en-GB" sz="2400">
              <a:latin typeface="Calibri" pitchFamily="34" charset="0"/>
            </a:endParaRPr>
          </a:p>
          <a:p>
            <a:pPr>
              <a:lnSpc>
                <a:spcPct val="150000"/>
              </a:lnSpc>
            </a:pPr>
            <a:r>
              <a:rPr lang="pl-PL" sz="2400">
                <a:latin typeface="Calibri" pitchFamily="34" charset="0"/>
              </a:rPr>
              <a:t>Uznaj status</a:t>
            </a:r>
            <a:endParaRPr lang="en-GB" sz="2400">
              <a:latin typeface="Calibri" pitchFamily="34" charset="0"/>
            </a:endParaRPr>
          </a:p>
        </p:txBody>
      </p:sp>
      <p:sp>
        <p:nvSpPr>
          <p:cNvPr id="15" name="Oval 14"/>
          <p:cNvSpPr/>
          <p:nvPr/>
        </p:nvSpPr>
        <p:spPr>
          <a:xfrm>
            <a:off x="8026400" y="5076825"/>
            <a:ext cx="1562100" cy="14509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2000">
                <a:solidFill>
                  <a:srgbClr val="FFFFFF"/>
                </a:solidFill>
              </a:rPr>
              <a:t>Katalizuj</a:t>
            </a:r>
            <a:endParaRPr lang="en-GB" sz="2000">
              <a:solidFill>
                <a:srgbClr val="FFFFFF"/>
              </a:solidFill>
            </a:endParaRPr>
          </a:p>
        </p:txBody>
      </p:sp>
      <p:sp>
        <p:nvSpPr>
          <p:cNvPr id="58376" name="Rectangle 15"/>
          <p:cNvSpPr>
            <a:spLocks noChangeArrowheads="1"/>
          </p:cNvSpPr>
          <p:nvPr/>
        </p:nvSpPr>
        <p:spPr bwMode="auto">
          <a:xfrm rot="640126">
            <a:off x="4652963" y="1290638"/>
            <a:ext cx="2392362" cy="641350"/>
          </a:xfrm>
          <a:prstGeom prst="rect">
            <a:avLst/>
          </a:prstGeom>
          <a:noFill/>
          <a:ln w="9525">
            <a:noFill/>
            <a:miter lim="800000"/>
            <a:headEnd/>
            <a:tailEnd/>
          </a:ln>
        </p:spPr>
        <p:txBody>
          <a:bodyPr>
            <a:spAutoFit/>
          </a:bodyPr>
          <a:lstStyle/>
          <a:p>
            <a:r>
              <a:rPr lang="pl-PL" sz="3600" b="1">
                <a:latin typeface="Calibri" pitchFamily="34" charset="0"/>
              </a:rPr>
              <a:t>Zachęcaj</a:t>
            </a:r>
            <a:endParaRPr lang="en-GB" sz="3200" b="1">
              <a:latin typeface="Calibri" pitchFamily="34" charset="0"/>
            </a:endParaRPr>
          </a:p>
        </p:txBody>
      </p:sp>
      <p:sp>
        <p:nvSpPr>
          <p:cNvPr id="58380" name="TextBox 10"/>
          <p:cNvSpPr txBox="1">
            <a:spLocks noChangeArrowheads="1"/>
          </p:cNvSpPr>
          <p:nvPr/>
        </p:nvSpPr>
        <p:spPr bwMode="auto">
          <a:xfrm>
            <a:off x="431800" y="188913"/>
            <a:ext cx="11328400" cy="762000"/>
          </a:xfrm>
          <a:prstGeom prst="rect">
            <a:avLst/>
          </a:prstGeom>
          <a:noFill/>
          <a:ln w="9525">
            <a:noFill/>
            <a:miter lim="800000"/>
            <a:headEnd/>
            <a:tailEnd/>
          </a:ln>
        </p:spPr>
        <p:txBody>
          <a:bodyPr>
            <a:spAutoFit/>
          </a:bodyPr>
          <a:lstStyle/>
          <a:p>
            <a:r>
              <a:rPr lang="pl-PL" sz="4400">
                <a:solidFill>
                  <a:srgbClr val="003B93"/>
                </a:solidFill>
                <a:latin typeface="Arial Narrow" pitchFamily="34" charset="0"/>
              </a:rPr>
              <a:t>Podejście od dołu do góry: rola WLiR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ardrop 13"/>
          <p:cNvSpPr/>
          <p:nvPr/>
        </p:nvSpPr>
        <p:spPr>
          <a:xfrm>
            <a:off x="273050" y="2266950"/>
            <a:ext cx="8208963" cy="4237038"/>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60418" name="Group 9"/>
          <p:cNvGrpSpPr>
            <a:grpSpLocks/>
          </p:cNvGrpSpPr>
          <p:nvPr/>
        </p:nvGrpSpPr>
        <p:grpSpPr bwMode="auto">
          <a:xfrm>
            <a:off x="-47625" y="995363"/>
            <a:ext cx="12239625" cy="590550"/>
            <a:chOff x="-35496" y="995843"/>
            <a:chExt cx="9179498" cy="590521"/>
          </a:xfrm>
        </p:grpSpPr>
        <p:sp>
          <p:nvSpPr>
            <p:cNvPr id="8" name="Rectangle 7"/>
            <p:cNvSpPr/>
            <p:nvPr/>
          </p:nvSpPr>
          <p:spPr>
            <a:xfrm rot="5400000">
              <a:off x="4504250" y="-3543903"/>
              <a:ext cx="100007"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9" name="Isosceles Triangle 8"/>
            <p:cNvSpPr/>
            <p:nvPr/>
          </p:nvSpPr>
          <p:spPr>
            <a:xfrm rot="10800000">
              <a:off x="539562" y="1102200"/>
              <a:ext cx="970336" cy="484164"/>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grpSp>
      <p:pic>
        <p:nvPicPr>
          <p:cNvPr id="60419" name="Picture 57"/>
          <p:cNvPicPr>
            <a:picLocks noChangeAspect="1"/>
          </p:cNvPicPr>
          <p:nvPr/>
        </p:nvPicPr>
        <p:blipFill>
          <a:blip r:embed="rId3"/>
          <a:srcRect l="28683" t="28525" r="30414" b="28609"/>
          <a:stretch>
            <a:fillRect/>
          </a:stretch>
        </p:blipFill>
        <p:spPr bwMode="auto">
          <a:xfrm>
            <a:off x="11180763" y="5776913"/>
            <a:ext cx="1011237" cy="1081087"/>
          </a:xfrm>
          <a:prstGeom prst="rect">
            <a:avLst/>
          </a:prstGeom>
          <a:noFill/>
          <a:ln w="9525">
            <a:noFill/>
            <a:miter lim="800000"/>
            <a:headEnd/>
            <a:tailEnd/>
          </a:ln>
        </p:spPr>
      </p:pic>
      <p:sp>
        <p:nvSpPr>
          <p:cNvPr id="60422" name="Rectangle 1"/>
          <p:cNvSpPr>
            <a:spLocks noChangeArrowheads="1"/>
          </p:cNvSpPr>
          <p:nvPr/>
        </p:nvSpPr>
        <p:spPr bwMode="auto">
          <a:xfrm>
            <a:off x="1466850" y="2668588"/>
            <a:ext cx="7115175" cy="3378200"/>
          </a:xfrm>
          <a:prstGeom prst="rect">
            <a:avLst/>
          </a:prstGeom>
          <a:noFill/>
          <a:ln w="9525">
            <a:noFill/>
            <a:miter lim="800000"/>
            <a:headEnd/>
            <a:tailEnd/>
          </a:ln>
        </p:spPr>
        <p:txBody>
          <a:bodyPr>
            <a:spAutoFit/>
          </a:bodyPr>
          <a:lstStyle/>
          <a:p>
            <a:pPr>
              <a:lnSpc>
                <a:spcPct val="150000"/>
              </a:lnSpc>
            </a:pPr>
            <a:r>
              <a:rPr lang="pl-PL" sz="2400">
                <a:solidFill>
                  <a:schemeClr val="bg1"/>
                </a:solidFill>
                <a:latin typeface="Calibri" pitchFamily="34" charset="0"/>
              </a:rPr>
              <a:t>Rób to, co mówisz i prowadź</a:t>
            </a:r>
            <a:endParaRPr lang="en-GB" sz="2400">
              <a:solidFill>
                <a:schemeClr val="bg1"/>
              </a:solidFill>
              <a:latin typeface="Calibri" pitchFamily="34" charset="0"/>
            </a:endParaRPr>
          </a:p>
          <a:p>
            <a:pPr>
              <a:lnSpc>
                <a:spcPct val="150000"/>
              </a:lnSpc>
            </a:pPr>
            <a:r>
              <a:rPr lang="pl-PL" sz="2400">
                <a:solidFill>
                  <a:schemeClr val="bg1"/>
                </a:solidFill>
                <a:latin typeface="Calibri" pitchFamily="34" charset="0"/>
              </a:rPr>
              <a:t>Wykaż wspólną odpowiedzialność</a:t>
            </a:r>
            <a:endParaRPr lang="en-GB" sz="2400">
              <a:solidFill>
                <a:schemeClr val="bg1"/>
              </a:solidFill>
              <a:latin typeface="Calibri" pitchFamily="34" charset="0"/>
            </a:endParaRPr>
          </a:p>
          <a:p>
            <a:pPr>
              <a:lnSpc>
                <a:spcPct val="150000"/>
              </a:lnSpc>
            </a:pPr>
            <a:r>
              <a:rPr lang="pl-PL" sz="2400">
                <a:solidFill>
                  <a:schemeClr val="bg1"/>
                </a:solidFill>
                <a:latin typeface="Calibri" pitchFamily="34" charset="0"/>
              </a:rPr>
              <a:t>Dokonaj przeglądu</a:t>
            </a:r>
            <a:r>
              <a:rPr lang="en-GB" sz="2400">
                <a:solidFill>
                  <a:schemeClr val="bg1"/>
                </a:solidFill>
                <a:latin typeface="Calibri" pitchFamily="34" charset="0"/>
              </a:rPr>
              <a:t> </a:t>
            </a:r>
            <a:r>
              <a:rPr lang="pl-PL" sz="2400">
                <a:solidFill>
                  <a:schemeClr val="bg1"/>
                </a:solidFill>
                <a:latin typeface="Calibri" pitchFamily="34" charset="0"/>
              </a:rPr>
              <a:t>polityk</a:t>
            </a:r>
            <a:r>
              <a:rPr lang="en-GB" sz="2400">
                <a:solidFill>
                  <a:schemeClr val="bg1"/>
                </a:solidFill>
                <a:latin typeface="Calibri" pitchFamily="34" charset="0"/>
              </a:rPr>
              <a:t> </a:t>
            </a:r>
            <a:r>
              <a:rPr lang="pl-PL" sz="2400">
                <a:solidFill>
                  <a:schemeClr val="bg1"/>
                </a:solidFill>
                <a:latin typeface="Calibri" pitchFamily="34" charset="0"/>
              </a:rPr>
              <a:t>i</a:t>
            </a:r>
            <a:r>
              <a:rPr lang="en-GB" sz="2400">
                <a:solidFill>
                  <a:schemeClr val="bg1"/>
                </a:solidFill>
                <a:latin typeface="Calibri" pitchFamily="34" charset="0"/>
              </a:rPr>
              <a:t> </a:t>
            </a:r>
            <a:r>
              <a:rPr lang="pl-PL" sz="2400">
                <a:solidFill>
                  <a:schemeClr val="bg1"/>
                </a:solidFill>
                <a:latin typeface="Calibri" pitchFamily="34" charset="0"/>
              </a:rPr>
              <a:t>zasad pracy z innymi wydziałami</a:t>
            </a:r>
            <a:endParaRPr lang="en-GB" sz="2400">
              <a:solidFill>
                <a:schemeClr val="bg1"/>
              </a:solidFill>
              <a:latin typeface="Calibri" pitchFamily="34" charset="0"/>
            </a:endParaRPr>
          </a:p>
          <a:p>
            <a:pPr>
              <a:lnSpc>
                <a:spcPct val="150000"/>
              </a:lnSpc>
            </a:pPr>
            <a:r>
              <a:rPr lang="pl-PL" sz="2400">
                <a:solidFill>
                  <a:schemeClr val="bg1"/>
                </a:solidFill>
                <a:latin typeface="Calibri" pitchFamily="34" charset="0"/>
              </a:rPr>
              <a:t>Zazieleń politykę zamówień publicznych</a:t>
            </a:r>
            <a:endParaRPr lang="en-GB" sz="2400">
              <a:solidFill>
                <a:schemeClr val="bg1"/>
              </a:solidFill>
              <a:latin typeface="Calibri" pitchFamily="34" charset="0"/>
            </a:endParaRPr>
          </a:p>
          <a:p>
            <a:pPr>
              <a:lnSpc>
                <a:spcPct val="150000"/>
              </a:lnSpc>
            </a:pPr>
            <a:r>
              <a:rPr lang="pl-PL" sz="2400">
                <a:solidFill>
                  <a:schemeClr val="bg1"/>
                </a:solidFill>
                <a:latin typeface="Calibri" pitchFamily="34" charset="0"/>
              </a:rPr>
              <a:t>Pilotuj</a:t>
            </a:r>
            <a:r>
              <a:rPr lang="en-GB" sz="2400">
                <a:solidFill>
                  <a:schemeClr val="bg1"/>
                </a:solidFill>
                <a:latin typeface="Calibri" pitchFamily="34" charset="0"/>
              </a:rPr>
              <a:t> </a:t>
            </a:r>
            <a:r>
              <a:rPr lang="pl-PL" sz="2400">
                <a:solidFill>
                  <a:schemeClr val="bg1"/>
                </a:solidFill>
                <a:latin typeface="Calibri" pitchFamily="34" charset="0"/>
              </a:rPr>
              <a:t>interwencje wśród pracowników</a:t>
            </a:r>
            <a:endParaRPr lang="en-GB" sz="2400">
              <a:solidFill>
                <a:schemeClr val="bg1"/>
              </a:solidFill>
              <a:latin typeface="Calibri" pitchFamily="34" charset="0"/>
            </a:endParaRPr>
          </a:p>
        </p:txBody>
      </p:sp>
      <p:sp>
        <p:nvSpPr>
          <p:cNvPr id="15" name="Oval 14"/>
          <p:cNvSpPr/>
          <p:nvPr/>
        </p:nvSpPr>
        <p:spPr>
          <a:xfrm>
            <a:off x="7924800" y="1239838"/>
            <a:ext cx="1555750" cy="146526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2000">
                <a:solidFill>
                  <a:srgbClr val="FFFFFF"/>
                </a:solidFill>
              </a:rPr>
              <a:t>Katalizuj</a:t>
            </a:r>
            <a:endParaRPr lang="en-GB">
              <a:solidFill>
                <a:srgbClr val="FFFFFF"/>
              </a:solidFill>
            </a:endParaRPr>
          </a:p>
        </p:txBody>
      </p:sp>
      <p:sp>
        <p:nvSpPr>
          <p:cNvPr id="60424" name="Rectangle 17"/>
          <p:cNvSpPr>
            <a:spLocks noChangeArrowheads="1"/>
          </p:cNvSpPr>
          <p:nvPr/>
        </p:nvSpPr>
        <p:spPr bwMode="auto">
          <a:xfrm rot="-40616444">
            <a:off x="5886450" y="3170238"/>
            <a:ext cx="3457575" cy="915987"/>
          </a:xfrm>
          <a:prstGeom prst="rect">
            <a:avLst/>
          </a:prstGeom>
          <a:noFill/>
          <a:ln w="9525">
            <a:noFill/>
            <a:miter lim="800000"/>
            <a:headEnd/>
            <a:tailEnd/>
          </a:ln>
        </p:spPr>
        <p:txBody>
          <a:bodyPr>
            <a:spAutoFit/>
          </a:bodyPr>
          <a:lstStyle/>
          <a:p>
            <a:pPr>
              <a:lnSpc>
                <a:spcPct val="150000"/>
              </a:lnSpc>
            </a:pPr>
            <a:r>
              <a:rPr lang="pl-PL" sz="3600" b="1">
                <a:solidFill>
                  <a:schemeClr val="bg1"/>
                </a:solidFill>
                <a:latin typeface="Calibri" pitchFamily="34" charset="0"/>
              </a:rPr>
              <a:t>Zademonstruj</a:t>
            </a:r>
            <a:endParaRPr lang="en-GB" sz="3600" b="1">
              <a:solidFill>
                <a:schemeClr val="bg1"/>
              </a:solidFill>
              <a:latin typeface="Calibri" pitchFamily="34" charset="0"/>
            </a:endParaRPr>
          </a:p>
        </p:txBody>
      </p:sp>
      <p:sp>
        <p:nvSpPr>
          <p:cNvPr id="60428" name="TextBox 10"/>
          <p:cNvSpPr txBox="1">
            <a:spLocks noChangeArrowheads="1"/>
          </p:cNvSpPr>
          <p:nvPr/>
        </p:nvSpPr>
        <p:spPr bwMode="auto">
          <a:xfrm>
            <a:off x="431800" y="188913"/>
            <a:ext cx="11328400" cy="762000"/>
          </a:xfrm>
          <a:prstGeom prst="rect">
            <a:avLst/>
          </a:prstGeom>
          <a:noFill/>
          <a:ln w="9525">
            <a:noFill/>
            <a:miter lim="800000"/>
            <a:headEnd/>
            <a:tailEnd/>
          </a:ln>
        </p:spPr>
        <p:txBody>
          <a:bodyPr>
            <a:spAutoFit/>
          </a:bodyPr>
          <a:lstStyle/>
          <a:p>
            <a:r>
              <a:rPr lang="pl-PL" sz="4400">
                <a:solidFill>
                  <a:srgbClr val="003B93"/>
                </a:solidFill>
                <a:latin typeface="Arial Narrow" pitchFamily="34" charset="0"/>
              </a:rPr>
              <a:t>Podejście od dołu do góry: rola WLiR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as">
  <a:themeElements>
    <a:clrScheme name="Bris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Cap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a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Capa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Capa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Capa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Capa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Capa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Capa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ACR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42A62A"/>
      </a:hlink>
      <a:folHlink>
        <a:srgbClr val="42A62A"/>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007_Screen_Small_27-94x21-59_18Nov08">
  <a:themeElements>
    <a:clrScheme name="Deloitte 2008">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8656</TotalTime>
  <Words>2120</Words>
  <Application>Microsoft Office PowerPoint</Application>
  <PresentationFormat>Niestandardowy</PresentationFormat>
  <Paragraphs>355</Paragraphs>
  <Slides>20</Slides>
  <Notes>20</Notes>
  <HiddenSlides>0</HiddenSlides>
  <MMClips>0</MMClips>
  <ScaleCrop>false</ScaleCrop>
  <HeadingPairs>
    <vt:vector size="6" baseType="variant">
      <vt:variant>
        <vt:lpstr>Używane czcionki</vt:lpstr>
      </vt:variant>
      <vt:variant>
        <vt:i4>10</vt:i4>
      </vt:variant>
      <vt:variant>
        <vt:lpstr>Szablon projektu</vt:lpstr>
      </vt:variant>
      <vt:variant>
        <vt:i4>39</vt:i4>
      </vt:variant>
      <vt:variant>
        <vt:lpstr>Tytuły slajdów</vt:lpstr>
      </vt:variant>
      <vt:variant>
        <vt:i4>20</vt:i4>
      </vt:variant>
    </vt:vector>
  </HeadingPairs>
  <TitlesOfParts>
    <vt:vector size="69" baseType="lpstr">
      <vt:lpstr>Arial</vt:lpstr>
      <vt:lpstr>MS PGothic</vt:lpstr>
      <vt:lpstr>Calibri</vt:lpstr>
      <vt:lpstr>Lucida Grande</vt:lpstr>
      <vt:lpstr>Calibri Light</vt:lpstr>
      <vt:lpstr>Verdana</vt:lpstr>
      <vt:lpstr>Arial Narrow</vt:lpstr>
      <vt:lpstr>Times New Roman</vt:lpstr>
      <vt:lpstr>Wingdings</vt:lpstr>
      <vt:lpstr>Times</vt:lpstr>
      <vt:lpstr>Capas</vt:lpstr>
      <vt:lpstr>1_Office Theme</vt:lpstr>
      <vt:lpstr>2_Office Theme</vt:lpstr>
      <vt:lpstr>2007_Screen_Small_27-94x21-59_18Nov08</vt:lpstr>
      <vt:lpstr>Capas</vt:lpstr>
      <vt:lpstr>Capas</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2_Office Theme</vt:lpstr>
      <vt:lpstr>2_Office Theme</vt:lpstr>
      <vt:lpstr>2_Office Theme</vt:lpstr>
      <vt:lpstr>2_Office Theme</vt:lpstr>
      <vt:lpstr>2_Office Theme</vt:lpstr>
      <vt:lpstr>2_Office Theme</vt:lpstr>
      <vt:lpstr>2_Office Theme</vt:lpstr>
      <vt:lpstr>2_Office Theme</vt:lpstr>
      <vt:lpstr>2_Office Theme</vt:lpstr>
      <vt:lpstr>2_Office Theme</vt:lpstr>
      <vt:lpstr>2_Office Theme</vt:lpstr>
      <vt:lpstr>2007_Screen_Small_27-94x21-59_18Nov08</vt:lpstr>
      <vt:lpstr>2007_Screen_Small_27-94x21-59_18Nov08</vt:lpstr>
      <vt:lpstr>2007_Screen_Small_27-94x21-59_18Nov08</vt:lpstr>
      <vt:lpstr>2007_Screen_Small_27-94x21-59_18Nov08</vt:lpstr>
      <vt:lpstr>2007_Screen_Small_27-94x21-59_18Nov08</vt:lpstr>
      <vt:lpstr>2007_Screen_Small_27-94x21-59_18Nov08</vt:lpstr>
      <vt:lpstr>2007_Screen_Small_27-94x21-59_18Nov08</vt:lpstr>
      <vt:lpstr>2007_Screen_Small_27-94x21-59_18Nov08</vt:lpstr>
      <vt:lpstr>2007_Screen_Small_27-94x21-59_18Nov08</vt:lpstr>
      <vt:lpstr>2007_Screen_Small_27-94x21-59_18Nov08</vt:lpstr>
      <vt:lpstr>2007_Screen_Small_27-94x21-59_18Nov08</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dc:description>Translation by Pawel Gluszynski, ZWE</dc:description>
  <cp:lastModifiedBy>Pawel Gluszynski</cp:lastModifiedBy>
  <cp:revision>944</cp:revision>
  <cp:lastPrinted>2015-09-28T07:58:06Z</cp:lastPrinted>
  <dcterms:created xsi:type="dcterms:W3CDTF">2014-10-22T12:46:12Z</dcterms:created>
  <dcterms:modified xsi:type="dcterms:W3CDTF">2015-10-22T19:55:08Z</dcterms:modified>
</cp:coreProperties>
</file>