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7" r:id="rId1"/>
    <p:sldMasterId id="2147484526" r:id="rId2"/>
    <p:sldMasterId id="2147484166" r:id="rId3"/>
    <p:sldMasterId id="2147484413" r:id="rId4"/>
    <p:sldMasterId id="2147484538" r:id="rId5"/>
    <p:sldMasterId id="2147484543" r:id="rId6"/>
    <p:sldMasterId id="2147484549" r:id="rId7"/>
    <p:sldMasterId id="2147484554" r:id="rId8"/>
    <p:sldMasterId id="2147484559" r:id="rId9"/>
    <p:sldMasterId id="2147484564" r:id="rId10"/>
    <p:sldMasterId id="2147484566" r:id="rId11"/>
    <p:sldMasterId id="2147484572" r:id="rId12"/>
  </p:sldMasterIdLst>
  <p:notesMasterIdLst>
    <p:notesMasterId r:id="rId37"/>
  </p:notesMasterIdLst>
  <p:handoutMasterIdLst>
    <p:handoutMasterId r:id="rId38"/>
  </p:handoutMasterIdLst>
  <p:sldIdLst>
    <p:sldId id="1826" r:id="rId13"/>
    <p:sldId id="1806" r:id="rId14"/>
    <p:sldId id="1533" r:id="rId15"/>
    <p:sldId id="1820" r:id="rId16"/>
    <p:sldId id="1821" r:id="rId17"/>
    <p:sldId id="1819" r:id="rId18"/>
    <p:sldId id="1830" r:id="rId19"/>
    <p:sldId id="1747" r:id="rId20"/>
    <p:sldId id="1827" r:id="rId21"/>
    <p:sldId id="1808" r:id="rId22"/>
    <p:sldId id="1736" r:id="rId23"/>
    <p:sldId id="1841" r:id="rId24"/>
    <p:sldId id="1842" r:id="rId25"/>
    <p:sldId id="1701" r:id="rId26"/>
    <p:sldId id="1750" r:id="rId27"/>
    <p:sldId id="1838" r:id="rId28"/>
    <p:sldId id="1839" r:id="rId29"/>
    <p:sldId id="1813" r:id="rId30"/>
    <p:sldId id="1834" r:id="rId31"/>
    <p:sldId id="1837" r:id="rId32"/>
    <p:sldId id="1751" r:id="rId33"/>
    <p:sldId id="1807" r:id="rId34"/>
    <p:sldId id="1801" r:id="rId35"/>
    <p:sldId id="1840" r:id="rId36"/>
  </p:sldIdLst>
  <p:sldSz cx="9144000" cy="6858000" type="screen4x3"/>
  <p:notesSz cx="6797675" cy="9926638"/>
  <p:custShowLst>
    <p:custShow name="Presentazione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66"/>
    <a:srgbClr val="77BEE5"/>
    <a:srgbClr val="2D2D8A"/>
    <a:srgbClr val="9AECFC"/>
    <a:srgbClr val="A1D2ED"/>
    <a:srgbClr val="BBE0E3"/>
    <a:srgbClr val="FF0000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24" autoAdjust="0"/>
  </p:normalViewPr>
  <p:slideViewPr>
    <p:cSldViewPr>
      <p:cViewPr>
        <p:scale>
          <a:sx n="75" d="100"/>
          <a:sy n="75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16" y="-87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iula\pgs\comunicazione\2014\cn\DOCUMENTAZIONE\ljubljana%2007_08%20settembre\dati%20treviso%20per%20ljubljana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6295546605098354"/>
          <c:y val="0.20929970710183082"/>
          <c:w val="0.68867374483129451"/>
          <c:h val="0.56104148723173064"/>
        </c:manualLayout>
      </c:layout>
      <c:scatterChart>
        <c:scatterStyle val="lineMarker"/>
        <c:ser>
          <c:idx val="0"/>
          <c:order val="0"/>
          <c:tx>
            <c:strRef>
              <c:f>TV!$B$3</c:f>
              <c:strCache>
                <c:ptCount val="1"/>
                <c:pt idx="0">
                  <c:v>Staff</c:v>
                </c:pt>
              </c:strCache>
            </c:strRef>
          </c:tx>
          <c:spPr>
            <a:ln>
              <a:solidFill>
                <a:srgbClr val="77BEE5"/>
              </a:solidFill>
            </a:ln>
          </c:spPr>
          <c:marker>
            <c:spPr>
              <a:solidFill>
                <a:srgbClr val="77BEE5"/>
              </a:solidFill>
              <a:ln>
                <a:solidFill>
                  <a:srgbClr val="77BEE5"/>
                </a:solidFill>
              </a:ln>
            </c:spPr>
          </c:marker>
          <c:xVal>
            <c:numRef>
              <c:f>TV!$A$5:$A$6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xVal>
          <c:yVal>
            <c:numRef>
              <c:f>TV!$B$5:$B$6</c:f>
              <c:numCache>
                <c:formatCode>General</c:formatCode>
                <c:ptCount val="2"/>
                <c:pt idx="0">
                  <c:v>58</c:v>
                </c:pt>
                <c:pt idx="1">
                  <c:v>84</c:v>
                </c:pt>
              </c:numCache>
            </c:numRef>
          </c:yVal>
        </c:ser>
        <c:axId val="47545344"/>
        <c:axId val="47551232"/>
      </c:scatterChart>
      <c:valAx>
        <c:axId val="47545344"/>
        <c:scaling>
          <c:orientation val="minMax"/>
          <c:max val="2014"/>
          <c:min val="2013"/>
        </c:scaling>
        <c:axPos val="b"/>
        <c:numFmt formatCode="General" sourceLinked="1"/>
        <c:tickLblPos val="nextTo"/>
        <c:txPr>
          <a:bodyPr/>
          <a:lstStyle/>
          <a:p>
            <a:pPr>
              <a:defRPr sz="1100">
                <a:latin typeface="Gill Sans MT" panose="020B0502020104020203" pitchFamily="34" charset="0"/>
              </a:defRPr>
            </a:pPr>
            <a:endParaRPr lang="pl-PL"/>
          </a:p>
        </c:txPr>
        <c:crossAx val="47551232"/>
        <c:crosses val="autoZero"/>
        <c:crossBetween val="midCat"/>
        <c:majorUnit val="1"/>
      </c:valAx>
      <c:valAx>
        <c:axId val="47551232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>
                <a:latin typeface="Gill Sans MT" panose="020B0502020104020203" pitchFamily="34" charset="0"/>
              </a:defRPr>
            </a:pPr>
            <a:endParaRPr lang="pl-PL"/>
          </a:p>
        </c:txPr>
        <c:crossAx val="47545344"/>
        <c:crossesAt val="2012"/>
        <c:crossBetween val="midCat"/>
        <c:majorUnit val="25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23" tIns="45761" rIns="91523" bIns="45761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7987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23" tIns="45761" rIns="91523" bIns="457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7988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23" tIns="45761" rIns="91523" bIns="45761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7987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23" tIns="45761" rIns="91523" bIns="4576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C1E5A4-C88E-4688-807D-3CBBDF5E396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23" tIns="45761" rIns="91523" bIns="4576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23" tIns="45761" rIns="91523" bIns="457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88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23" tIns="45761" rIns="91523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5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23" tIns="45761" rIns="91523" bIns="4576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23" tIns="45761" rIns="91523" bIns="457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4117761-4C01-4F91-ACBC-3898C40CC06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7987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00E54B-1ECD-40D2-94BD-1650ABCC9039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9830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C2EB39-ED2E-4244-9E53-1DC55234B4C4}" type="slidenum">
              <a:rPr lang="it-IT" altLang="it-IT" smtClean="0">
                <a:solidFill>
                  <a:srgbClr val="000000"/>
                </a:solidFill>
              </a:rPr>
              <a:pPr/>
              <a:t>10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98308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altLang="it-IT" smtClean="0">
                <a:solidFill>
                  <a:srgbClr val="000000"/>
                </a:solidFill>
              </a:rPr>
              <a:t>Assemblea del Consorzio Priula congiunta con Consorzio TvTre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0035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00BE16-B316-4B4C-AB8E-2EE6313A050B}" type="slidenum">
              <a:rPr lang="it-IT" smtClean="0"/>
              <a:pPr/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0240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BF179C-96A5-4C8A-80CE-B9E9DC721092}" type="slidenum">
              <a:rPr lang="it-IT" smtClean="0"/>
              <a:pPr/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0445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B57109-7879-401D-AC59-6C2F70E46EE4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0649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AA3048-7B73-49F7-868E-3673A1FC50FD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0854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1416A9-B709-49A5-ACE6-259DC76D6989}" type="slidenum">
              <a:rPr lang="it-IT" smtClean="0"/>
              <a:pPr/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11059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EEF3D2-25A2-4C1E-BDA8-B1E311A91409}" type="slidenum">
              <a:rPr lang="it-IT" smtClean="0"/>
              <a:pPr/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126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55F8F6-8472-4950-A3F1-5E329D9685F3}" type="slidenum">
              <a:rPr lang="it-IT" smtClean="0"/>
              <a:pPr/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11469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106FB6-1867-4F4F-90A6-C8D76BD67A4B}" type="slidenum">
              <a:rPr lang="it-IT" altLang="it-IT" smtClean="0"/>
              <a:pPr/>
              <a:t>18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11673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064628-A6DB-43BE-B590-4A9B522BA053}" type="slidenum">
              <a:rPr lang="it-IT" altLang="it-IT" smtClean="0"/>
              <a:pPr/>
              <a:t>19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8192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DFC5FE-42C7-47F2-A34E-3BB237DB5B33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1878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04167A-477F-45EC-91A8-541BD0FF8A9D}" type="slidenum">
              <a:rPr lang="it-IT" smtClean="0"/>
              <a:pPr/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208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B01714-17A0-441E-A331-F54A94AC61FE}" type="slidenum">
              <a:rPr lang="it-IT" smtClean="0"/>
              <a:pPr/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228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1A19DD-ACEB-4DA3-9B2D-606408ABE463}" type="slidenum">
              <a:rPr lang="it-IT" altLang="it-IT" smtClean="0"/>
              <a:pPr/>
              <a:t>22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493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2493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9143D4-292F-4D9E-9E44-0B146010FF7C}" type="slidenum">
              <a:rPr lang="it-IT" smtClean="0"/>
              <a:pPr/>
              <a:t>23</a:t>
            </a:fld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12697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40A421-95EC-422F-9019-8CEC7BA7C31B}" type="slidenum">
              <a:rPr lang="it-IT" smtClean="0"/>
              <a:pPr/>
              <a:t>24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839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4BD2DA-AEDB-43CF-998E-80EB5501A1ED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8601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AD1629-FD8F-40C1-80DB-8438477FB455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8806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FCB7F5-9C8B-47F2-8768-77722253DA9D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901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F992F6-9610-4391-9FBB-19E086320836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9216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1E449C-2F9B-4134-8AE6-C01A29D66372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9421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E460A7-274D-4508-92C5-668370B6D673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9625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556920-27B0-4D5A-B90A-B7D1F0B291BE}" type="slidenum">
              <a:rPr lang="it-IT" smtClean="0"/>
              <a:pPr/>
              <a:t>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05D5-0597-4D43-AD79-F98ADFC14405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C2-1278-4761-895E-D4EE18CEB1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AC98-A9AC-4271-A010-D5532CD2A80C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1250-3D09-43C5-A08D-2FD4AAF7F8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EDDD-1D67-4F83-AFF2-CF666EA30FA6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015B-8C0B-448E-992B-09B9BE003E2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3AA0-049C-437D-A2E0-61D8B73A43DC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FE4-97AA-42B9-9AB7-4270ED6344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9E02-A45F-4B45-B913-07E10F258CAF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9AF9-1F1C-4700-BCC2-55F1C18BA27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2F60-2695-4B14-9B30-99BDE82B4D1F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56BD-3F1D-4F48-BD4C-B62D0FE186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5AA4-0F70-4AD7-832F-21174349E95F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2195-1646-45C8-AA9C-10295D3269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24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7EAED-3440-4FCE-BD63-353A49C4AB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19CE-D25D-4AA5-AB01-85AF6FF4349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-2" y="260347"/>
            <a:chExt cx="9144002" cy="6410807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 l="-8134"/>
            <a:stretch>
              <a:fillRect/>
            </a:stretch>
          </p:blipFill>
          <p:spPr bwMode="auto">
            <a:xfrm rot="10800000">
              <a:off x="-2" y="260347"/>
              <a:ext cx="972768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2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5498-FF0C-4B48-B49E-192ADDF2D9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2444C-0317-49C3-8240-2A5931B8579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4990-05FF-4FBC-96C9-038607E256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6EE8-CD89-407F-A0DC-9E2BDC0771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11E5-0105-4656-85D7-0B3D143F5F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9373-AF7E-4B88-B832-8D36AF63E4E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EECB-1BB7-41DA-840C-764E61D8BD1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09EF-529F-4BC0-9034-714CBC1EC0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4813"/>
            <a:ext cx="2919413" cy="617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11760" y="2204864"/>
            <a:ext cx="3815874" cy="392421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11760" y="2204864"/>
            <a:ext cx="3815874" cy="392421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4813"/>
            <a:ext cx="29194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4813"/>
            <a:ext cx="29194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2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815874" cy="39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3888" y="4940650"/>
              <a:ext cx="900112" cy="173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900113" cy="173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4813"/>
            <a:ext cx="29194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3888" y="4940650"/>
              <a:ext cx="900112" cy="173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900113" cy="173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2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815874" cy="39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3888" y="4940650"/>
              <a:ext cx="900112" cy="173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900113" cy="173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4813"/>
            <a:ext cx="29194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3888" y="4940650"/>
              <a:ext cx="900112" cy="173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900113" cy="173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2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815874" cy="39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12319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292600"/>
            <a:ext cx="12588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4813"/>
            <a:ext cx="29194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2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815874" cy="39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A9704E8-7141-4290-85B6-CFCE04A2607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4813"/>
            <a:ext cx="29194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77D1-F934-47E7-9552-3D4C997B7156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C766-87BC-4FF7-85C5-2DB350F7AD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 userDrawn="1"/>
        </p:nvGrpSpPr>
        <p:grpSpPr bwMode="auto">
          <a:xfrm>
            <a:off x="0" y="260350"/>
            <a:ext cx="9144000" cy="6410325"/>
            <a:chOff x="0" y="260350"/>
            <a:chExt cx="9144000" cy="6410804"/>
          </a:xfrm>
        </p:grpSpPr>
        <p:pic>
          <p:nvPicPr>
            <p:cNvPr id="3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44408" y="4941168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260350"/>
              <a:ext cx="899592" cy="172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2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815874" cy="39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2893-090E-407A-9AAE-8638A589A51A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92D5-8D54-4A01-91D8-AF8FB41C0E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07CA-E804-4464-B885-09F9B1CAF43F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D3E1-7A77-4012-9A07-85DBD9BEFF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8886-65ED-4721-BE89-8D1FAC5CBB84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F8BB-6CB2-4695-99FC-4FE8F57ED24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03" r:id="rId4"/>
    <p:sldLayoutId id="214748460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33" r:id="rId4"/>
    <p:sldLayoutId id="214748466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3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F501CF-EABE-499A-90CD-122A503F6D60}" type="datetimeFigureOut">
              <a:rPr lang="it-IT"/>
              <a:pPr>
                <a:defRPr/>
              </a:pPr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85337A-350C-4D5F-AB97-F0FABD0E197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3" r:id="rId2"/>
    <p:sldLayoutId id="2147484612" r:id="rId3"/>
    <p:sldLayoutId id="2147484611" r:id="rId4"/>
    <p:sldLayoutId id="2147484610" r:id="rId5"/>
    <p:sldLayoutId id="2147484609" r:id="rId6"/>
    <p:sldLayoutId id="2147484608" r:id="rId7"/>
    <p:sldLayoutId id="2147484607" r:id="rId8"/>
    <p:sldLayoutId id="2147484606" r:id="rId9"/>
    <p:sldLayoutId id="2147484605" r:id="rId10"/>
    <p:sldLayoutId id="21474846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945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77B0CB-3F98-425F-8566-AEF7DFF8C0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24" r:id="rId2"/>
    <p:sldLayoutId id="2147484623" r:id="rId3"/>
    <p:sldLayoutId id="2147484622" r:id="rId4"/>
    <p:sldLayoutId id="2147484621" r:id="rId5"/>
    <p:sldLayoutId id="2147484620" r:id="rId6"/>
    <p:sldLayoutId id="2147484619" r:id="rId7"/>
    <p:sldLayoutId id="2147484618" r:id="rId8"/>
    <p:sldLayoutId id="2147484617" r:id="rId9"/>
    <p:sldLayoutId id="2147484616" r:id="rId10"/>
    <p:sldLayoutId id="21474846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43" r:id="rId2"/>
    <p:sldLayoutId id="2147484627" r:id="rId3"/>
    <p:sldLayoutId id="2147484626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29" r:id="rId4"/>
    <p:sldLayoutId id="214748462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3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3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3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arina.it/" TargetMode="External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jpeg"/><Relationship Id="rId9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2205038"/>
            <a:ext cx="9144000" cy="2238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ct val="10000"/>
              </a:spcAft>
            </a:pPr>
            <a:r>
              <a:rPr lang="en-GB" sz="4800" b="1">
                <a:solidFill>
                  <a:srgbClr val="000066"/>
                </a:solidFill>
                <a:latin typeface="Gill Sans MT"/>
              </a:rPr>
              <a:t>Contarina S</a:t>
            </a:r>
            <a:r>
              <a:rPr lang="pl-PL" sz="4800" b="1">
                <a:solidFill>
                  <a:srgbClr val="000066"/>
                </a:solidFill>
                <a:latin typeface="Gill Sans MT"/>
              </a:rPr>
              <a:t>.</a:t>
            </a:r>
            <a:r>
              <a:rPr lang="en-GB" sz="4800" b="1">
                <a:solidFill>
                  <a:srgbClr val="000066"/>
                </a:solidFill>
                <a:latin typeface="Gill Sans MT"/>
              </a:rPr>
              <a:t>p</a:t>
            </a:r>
            <a:r>
              <a:rPr lang="pl-PL" sz="4800" b="1">
                <a:solidFill>
                  <a:srgbClr val="000066"/>
                </a:solidFill>
                <a:latin typeface="Gill Sans MT"/>
              </a:rPr>
              <a:t>.A.</a:t>
            </a:r>
            <a:endParaRPr lang="en-GB" sz="1200" b="1">
              <a:solidFill>
                <a:srgbClr val="000066"/>
              </a:solidFill>
              <a:latin typeface="Gill Sans MT"/>
            </a:endParaRPr>
          </a:p>
          <a:p>
            <a:pPr algn="ctr"/>
            <a:r>
              <a:rPr lang="pl-PL" sz="3200">
                <a:solidFill>
                  <a:srgbClr val="000066"/>
                </a:solidFill>
                <a:latin typeface="Gill Sans MT"/>
              </a:rPr>
              <a:t>Zintegrowany system gospodarki odpadami</a:t>
            </a:r>
            <a:endParaRPr lang="en-GB" sz="3200">
              <a:solidFill>
                <a:srgbClr val="000066"/>
              </a:solidFill>
              <a:latin typeface="Gill Sans MT"/>
            </a:endParaRPr>
          </a:p>
          <a:p>
            <a:r>
              <a:rPr lang="en-GB" sz="3200" b="1">
                <a:solidFill>
                  <a:srgbClr val="000066"/>
                </a:solidFill>
                <a:latin typeface="Gill Sans MT"/>
              </a:rPr>
              <a:t>                            </a:t>
            </a:r>
            <a:endParaRPr lang="en-GB" sz="1600" b="1">
              <a:solidFill>
                <a:schemeClr val="tx1"/>
              </a:solidFill>
              <a:latin typeface="Gill Sans MT"/>
            </a:endParaRPr>
          </a:p>
        </p:txBody>
      </p:sp>
      <p:pic>
        <p:nvPicPr>
          <p:cNvPr id="78850" name="Picture 2" descr="C:\Users\marco.denardi\Desktop\Ljubljana\198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4290">
            <a:off x="6316663" y="450850"/>
            <a:ext cx="25336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539750" y="5326063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000066"/>
                </a:solidFill>
                <a:latin typeface="Gill Sans MT"/>
              </a:rPr>
              <a:t>Marco Mattiello</a:t>
            </a:r>
            <a:r>
              <a:rPr lang="pl-PL" sz="1800" b="1">
                <a:solidFill>
                  <a:srgbClr val="000066"/>
                </a:solidFill>
                <a:latin typeface="Gill Sans MT"/>
              </a:rPr>
              <a:t/>
            </a:r>
            <a:br>
              <a:rPr lang="pl-PL" sz="1800" b="1">
                <a:solidFill>
                  <a:srgbClr val="000066"/>
                </a:solidFill>
                <a:latin typeface="Gill Sans MT"/>
              </a:rPr>
            </a:br>
            <a:r>
              <a:rPr lang="en-GB" sz="1800">
                <a:solidFill>
                  <a:srgbClr val="000066"/>
                </a:solidFill>
                <a:latin typeface="Gill Sans MT"/>
              </a:rPr>
              <a:t>International Relations Manager</a:t>
            </a:r>
            <a:endParaRPr lang="en-GB" sz="1800" b="1">
              <a:solidFill>
                <a:schemeClr val="tx1"/>
              </a:solidFill>
              <a:latin typeface="Gill Sans MT"/>
            </a:endParaRPr>
          </a:p>
        </p:txBody>
      </p:sp>
      <p:pic>
        <p:nvPicPr>
          <p:cNvPr id="78852" name="Picture 2" descr="C:\Users\marco.denardi\Desktop\jpg\logo esteso_Pagina_1.png"/>
          <p:cNvPicPr>
            <a:picLocks noChangeAspect="1" noChangeArrowheads="1"/>
          </p:cNvPicPr>
          <p:nvPr/>
        </p:nvPicPr>
        <p:blipFill>
          <a:blip r:embed="rId4"/>
          <a:srcRect r="78229"/>
          <a:stretch>
            <a:fillRect/>
          </a:stretch>
        </p:blipFill>
        <p:spPr bwMode="auto">
          <a:xfrm>
            <a:off x="722313" y="476250"/>
            <a:ext cx="1250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 Box 2"/>
          <p:cNvSpPr txBox="1">
            <a:spLocks noChangeArrowheads="1"/>
          </p:cNvSpPr>
          <p:nvPr/>
        </p:nvSpPr>
        <p:spPr bwMode="auto">
          <a:xfrm>
            <a:off x="5148263" y="5326063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solidFill>
                  <a:srgbClr val="000066"/>
                </a:solidFill>
                <a:latin typeface="Gill Sans MT"/>
              </a:rPr>
              <a:t>Poznań, Polska </a:t>
            </a:r>
          </a:p>
          <a:p>
            <a:r>
              <a:rPr lang="pl-PL" sz="1800">
                <a:solidFill>
                  <a:srgbClr val="000066"/>
                </a:solidFill>
                <a:latin typeface="Gill Sans MT"/>
              </a:rPr>
              <a:t>27 października, 2015 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olo 11"/>
          <p:cNvSpPr txBox="1">
            <a:spLocks/>
          </p:cNvSpPr>
          <p:nvPr/>
        </p:nvSpPr>
        <p:spPr bwMode="auto">
          <a:xfrm>
            <a:off x="0" y="115888"/>
            <a:ext cx="91440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  <a:buSzPct val="65000"/>
            </a:pP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Zbiórka u źródła</a:t>
            </a:r>
            <a:endParaRPr lang="it-IT" altLang="it-IT" sz="4000" b="1">
              <a:solidFill>
                <a:srgbClr val="77BEE5"/>
              </a:solidFill>
              <a:latin typeface="Gill Sans MT"/>
            </a:endParaRPr>
          </a:p>
          <a:p>
            <a:pPr algn="ctr" eaLnBrk="0" hangingPunct="0">
              <a:spcBef>
                <a:spcPct val="20000"/>
              </a:spcBef>
              <a:buClr>
                <a:srgbClr val="009999"/>
              </a:buClr>
              <a:buSzPct val="65000"/>
            </a:pPr>
            <a:r>
              <a:rPr lang="pl-PL" altLang="it-IT" sz="2800">
                <a:solidFill>
                  <a:srgbClr val="77BEE5"/>
                </a:solidFill>
                <a:latin typeface="Gill Sans MT"/>
              </a:rPr>
              <a:t>Elastyczny system</a:t>
            </a:r>
            <a:endParaRPr lang="it-IT" altLang="it-IT" sz="5400">
              <a:solidFill>
                <a:srgbClr val="77BEE5"/>
              </a:solidFill>
              <a:latin typeface="Gill Sans MT"/>
            </a:endParaRPr>
          </a:p>
        </p:txBody>
      </p:sp>
      <p:pic>
        <p:nvPicPr>
          <p:cNvPr id="97282" name="Picture 6" descr="C:\Users\marco.denardi\Desktop\Senza titolo-2-03.png"/>
          <p:cNvPicPr>
            <a:picLocks noChangeAspect="1" noChangeArrowheads="1"/>
          </p:cNvPicPr>
          <p:nvPr/>
        </p:nvPicPr>
        <p:blipFill>
          <a:blip r:embed="rId3"/>
          <a:srcRect r="30058"/>
          <a:stretch>
            <a:fillRect/>
          </a:stretch>
        </p:blipFill>
        <p:spPr bwMode="auto">
          <a:xfrm>
            <a:off x="4787900" y="2268538"/>
            <a:ext cx="40655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7" descr="C:\Users\marco.denardi\Desktop\Senza titolo-2-04.png"/>
          <p:cNvPicPr>
            <a:picLocks noChangeAspect="1" noChangeArrowheads="1"/>
          </p:cNvPicPr>
          <p:nvPr/>
        </p:nvPicPr>
        <p:blipFill>
          <a:blip r:embed="rId4"/>
          <a:srcRect r="19109"/>
          <a:stretch>
            <a:fillRect/>
          </a:stretch>
        </p:blipFill>
        <p:spPr bwMode="auto">
          <a:xfrm>
            <a:off x="4743450" y="4652963"/>
            <a:ext cx="3289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2" descr="C:\Users\marco.denardi\Desktop\Senza titolo-2-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76700"/>
            <a:ext cx="390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3" descr="C:\Users\marco.denardi\Desktop\Senza titolo-2-01.png"/>
          <p:cNvPicPr>
            <a:picLocks noChangeAspect="1" noChangeArrowheads="1"/>
          </p:cNvPicPr>
          <p:nvPr/>
        </p:nvPicPr>
        <p:blipFill>
          <a:blip r:embed="rId6"/>
          <a:srcRect r="1141"/>
          <a:stretch>
            <a:fillRect/>
          </a:stretch>
        </p:blipFill>
        <p:spPr bwMode="auto">
          <a:xfrm>
            <a:off x="250825" y="2149475"/>
            <a:ext cx="38576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 flipH="1">
            <a:off x="4284663" y="3573463"/>
            <a:ext cx="4586287" cy="0"/>
          </a:xfrm>
          <a:prstGeom prst="straightConnector1">
            <a:avLst/>
          </a:prstGeom>
          <a:ln w="28575">
            <a:solidFill>
              <a:srgbClr val="77BE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4284663" y="5486400"/>
            <a:ext cx="3748087" cy="0"/>
          </a:xfrm>
          <a:prstGeom prst="straightConnector1">
            <a:avLst/>
          </a:prstGeom>
          <a:ln w="28575">
            <a:solidFill>
              <a:srgbClr val="77BE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29" name="Gruppo 31"/>
          <p:cNvGrpSpPr>
            <a:grpSpLocks/>
          </p:cNvGrpSpPr>
          <p:nvPr/>
        </p:nvGrpSpPr>
        <p:grpSpPr bwMode="auto">
          <a:xfrm>
            <a:off x="2484438" y="4797425"/>
            <a:ext cx="1417637" cy="620713"/>
            <a:chOff x="2290266" y="2060848"/>
            <a:chExt cx="1417638" cy="620394"/>
          </a:xfrm>
        </p:grpSpPr>
        <p:pic>
          <p:nvPicPr>
            <p:cNvPr id="99368" name="Picture 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0266" y="2060848"/>
              <a:ext cx="342287" cy="620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9369" name="Picture 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99846" y="2154976"/>
              <a:ext cx="308058" cy="526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9370" name="Picture 2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1108" y="2189205"/>
              <a:ext cx="303780" cy="4920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9371" name="Picture 2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4642" y="2079388"/>
              <a:ext cx="374376" cy="6018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99330" name="Gruppo 7"/>
          <p:cNvGrpSpPr>
            <a:grpSpLocks/>
          </p:cNvGrpSpPr>
          <p:nvPr/>
        </p:nvGrpSpPr>
        <p:grpSpPr bwMode="auto">
          <a:xfrm>
            <a:off x="5724525" y="4652963"/>
            <a:ext cx="1223963" cy="725487"/>
            <a:chOff x="5329238" y="2133600"/>
            <a:chExt cx="2914650" cy="1727200"/>
          </a:xfrm>
        </p:grpSpPr>
        <p:pic>
          <p:nvPicPr>
            <p:cNvPr id="99365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29238" y="2133600"/>
              <a:ext cx="827087" cy="172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9366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37300" y="2133600"/>
              <a:ext cx="827088" cy="172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9367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16800" y="2133600"/>
              <a:ext cx="827088" cy="172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99331" name="Picture 2" descr="\\priula\pgs\comunicazione\2012\cn\DOCUMENTAZIONE\serate_convegni_formazione_esterna\festa_pd_biella\composter_2.t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6325" y="4960938"/>
            <a:ext cx="385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 bwMode="auto">
          <a:xfrm>
            <a:off x="7050088" y="5046663"/>
            <a:ext cx="247650" cy="0"/>
          </a:xfrm>
          <a:prstGeom prst="line">
            <a:avLst/>
          </a:prstGeom>
          <a:ln w="762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33" name="Picture 5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388" y="4760913"/>
            <a:ext cx="385762" cy="722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99334" name="Gruppo 17"/>
          <p:cNvGrpSpPr>
            <a:grpSpLocks/>
          </p:cNvGrpSpPr>
          <p:nvPr/>
        </p:nvGrpSpPr>
        <p:grpSpPr bwMode="auto">
          <a:xfrm>
            <a:off x="7985125" y="4957763"/>
            <a:ext cx="249238" cy="269875"/>
            <a:chOff x="5308600" y="6267450"/>
            <a:chExt cx="277813" cy="301625"/>
          </a:xfrm>
        </p:grpSpPr>
        <p:cxnSp>
          <p:nvCxnSpPr>
            <p:cNvPr id="16" name="Connettore 1 15"/>
            <p:cNvCxnSpPr/>
            <p:nvPr/>
          </p:nvCxnSpPr>
          <p:spPr bwMode="auto">
            <a:xfrm>
              <a:off x="5308600" y="6418262"/>
              <a:ext cx="277813" cy="0"/>
            </a:xfrm>
            <a:prstGeom prst="line">
              <a:avLst/>
            </a:prstGeom>
            <a:ln w="76200">
              <a:solidFill>
                <a:srgbClr val="B28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 bwMode="auto">
            <a:xfrm flipV="1">
              <a:off x="5448392" y="6267450"/>
              <a:ext cx="0" cy="301625"/>
            </a:xfrm>
            <a:prstGeom prst="line">
              <a:avLst/>
            </a:prstGeom>
            <a:ln w="76200">
              <a:solidFill>
                <a:srgbClr val="B28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35" name="CasellaDiTesto 67"/>
          <p:cNvSpPr txBox="1">
            <a:spLocks noChangeArrowheads="1"/>
          </p:cNvSpPr>
          <p:nvPr/>
        </p:nvSpPr>
        <p:spPr bwMode="auto">
          <a:xfrm>
            <a:off x="2627313" y="3068638"/>
            <a:ext cx="1223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77BEE5"/>
                </a:solidFill>
                <a:latin typeface="Gill Sans MT"/>
              </a:rPr>
              <a:t>60%</a:t>
            </a:r>
          </a:p>
        </p:txBody>
      </p:sp>
      <p:sp>
        <p:nvSpPr>
          <p:cNvPr id="99336" name="CasellaDiTesto 68"/>
          <p:cNvSpPr txBox="1">
            <a:spLocks noChangeArrowheads="1"/>
          </p:cNvSpPr>
          <p:nvPr/>
        </p:nvSpPr>
        <p:spPr bwMode="auto">
          <a:xfrm>
            <a:off x="6732588" y="3068638"/>
            <a:ext cx="93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000066"/>
                </a:solidFill>
                <a:latin typeface="Gill Sans MT"/>
              </a:rPr>
              <a:t>40%</a:t>
            </a:r>
          </a:p>
        </p:txBody>
      </p:sp>
      <p:sp>
        <p:nvSpPr>
          <p:cNvPr id="99337" name="Rectangle 2"/>
          <p:cNvSpPr>
            <a:spLocks noChangeArrowheads="1"/>
          </p:cNvSpPr>
          <p:nvPr/>
        </p:nvSpPr>
        <p:spPr bwMode="auto">
          <a:xfrm>
            <a:off x="611188" y="173038"/>
            <a:ext cx="8137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5000"/>
            </a:pPr>
            <a:r>
              <a:rPr lang="pl-PL" altLang="it-IT" sz="3600" b="1">
                <a:solidFill>
                  <a:srgbClr val="77BEE5"/>
                </a:solidFill>
                <a:latin typeface="Gill Sans MT"/>
              </a:rPr>
              <a:t>Płać za tyle, ile wytwarzasz (</a:t>
            </a:r>
            <a:r>
              <a:rPr lang="it-IT" altLang="it-IT" sz="3600" b="1">
                <a:solidFill>
                  <a:srgbClr val="77BEE5"/>
                </a:solidFill>
                <a:latin typeface="Gill Sans MT"/>
              </a:rPr>
              <a:t>PAYT</a:t>
            </a:r>
            <a:r>
              <a:rPr lang="pl-PL" altLang="it-IT" sz="3600" b="1">
                <a:solidFill>
                  <a:srgbClr val="77BEE5"/>
                </a:solidFill>
                <a:latin typeface="Gill Sans MT"/>
              </a:rPr>
              <a:t>)</a:t>
            </a:r>
            <a:endParaRPr lang="it-IT" altLang="it-IT" sz="3600" b="1">
              <a:solidFill>
                <a:srgbClr val="77BEE5"/>
              </a:solidFill>
              <a:latin typeface="Gill Sans MT"/>
            </a:endParaRPr>
          </a:p>
        </p:txBody>
      </p:sp>
      <p:pic>
        <p:nvPicPr>
          <p:cNvPr id="9933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1196975"/>
            <a:ext cx="5476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2588" y="1341438"/>
            <a:ext cx="6492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Freccia a destra 77"/>
          <p:cNvSpPr/>
          <p:nvPr/>
        </p:nvSpPr>
        <p:spPr>
          <a:xfrm>
            <a:off x="3059113" y="1484313"/>
            <a:ext cx="560387" cy="403225"/>
          </a:xfrm>
          <a:prstGeom prst="rightArrow">
            <a:avLst>
              <a:gd name="adj1" fmla="val 50000"/>
              <a:gd name="adj2" fmla="val 65027"/>
            </a:avLst>
          </a:prstGeom>
          <a:solidFill>
            <a:srgbClr val="77B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99341" name="Gruppo 2"/>
          <p:cNvGrpSpPr>
            <a:grpSpLocks/>
          </p:cNvGrpSpPr>
          <p:nvPr/>
        </p:nvGrpSpPr>
        <p:grpSpPr bwMode="auto">
          <a:xfrm>
            <a:off x="4140200" y="981075"/>
            <a:ext cx="1223963" cy="1439863"/>
            <a:chOff x="6084168" y="2423439"/>
            <a:chExt cx="2678112" cy="2880178"/>
          </a:xfrm>
        </p:grpSpPr>
        <p:pic>
          <p:nvPicPr>
            <p:cNvPr id="99361" name="Picture 4" descr="\\priula\pgs\comunicazione\2009\cn\FOTO_IMMAGINI\BANCA_IMMAGINI\servizio_colin_dutton\RACCOLTA\014_DSC5276.jpg"/>
            <p:cNvPicPr>
              <a:picLocks noChangeAspect="1" noChangeArrowheads="1"/>
            </p:cNvPicPr>
            <p:nvPr/>
          </p:nvPicPr>
          <p:blipFill>
            <a:blip r:embed="rId12"/>
            <a:srcRect t="9525" b="19048"/>
            <a:stretch>
              <a:fillRect/>
            </a:stretch>
          </p:blipFill>
          <p:spPr bwMode="auto">
            <a:xfrm>
              <a:off x="6084168" y="2423439"/>
              <a:ext cx="2678112" cy="2880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Ovale 81"/>
            <p:cNvSpPr/>
            <p:nvPr/>
          </p:nvSpPr>
          <p:spPr>
            <a:xfrm rot="11681629">
              <a:off x="6646884" y="3614252"/>
              <a:ext cx="1733305" cy="1575047"/>
            </a:xfrm>
            <a:prstGeom prst="ellipse">
              <a:avLst/>
            </a:prstGeom>
            <a:noFill/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83" name="Freccia a destra 82"/>
          <p:cNvSpPr/>
          <p:nvPr/>
        </p:nvSpPr>
        <p:spPr>
          <a:xfrm>
            <a:off x="5867400" y="1484313"/>
            <a:ext cx="560388" cy="403225"/>
          </a:xfrm>
          <a:prstGeom prst="rightArrow">
            <a:avLst>
              <a:gd name="adj1" fmla="val 50000"/>
              <a:gd name="adj2" fmla="val 65027"/>
            </a:avLst>
          </a:prstGeom>
          <a:solidFill>
            <a:srgbClr val="77B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graphicFrame>
        <p:nvGraphicFramePr>
          <p:cNvPr id="98" name="Tabella 97"/>
          <p:cNvGraphicFramePr>
            <a:graphicFrameLocks noGrp="1"/>
          </p:cNvGraphicFramePr>
          <p:nvPr/>
        </p:nvGraphicFramePr>
        <p:xfrm>
          <a:off x="0" y="3861048"/>
          <a:ext cx="8856984" cy="279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34"/>
                <a:gridCol w="4806490"/>
                <a:gridCol w="3240360"/>
              </a:tblGrid>
              <a:tr h="624264">
                <a:tc>
                  <a:txBody>
                    <a:bodyPr/>
                    <a:lstStyle/>
                    <a:p>
                      <a:pPr algn="ctr"/>
                      <a:endParaRPr lang="it-IT" sz="1900" dirty="0"/>
                    </a:p>
                  </a:txBody>
                  <a:tcPr marL="94588" marR="94588" marT="47294" marB="472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2500" b="1" dirty="0" err="1" smtClean="0">
                          <a:solidFill>
                            <a:srgbClr val="77BEE5"/>
                          </a:solidFill>
                          <a:latin typeface="Gill Sans MT" pitchFamily="34" charset="0"/>
                        </a:rPr>
                        <a:t>Fixed</a:t>
                      </a:r>
                      <a:r>
                        <a:rPr lang="it-IT" altLang="it-IT" sz="2500" b="1" dirty="0" smtClean="0">
                          <a:solidFill>
                            <a:srgbClr val="77BEE5"/>
                          </a:solidFill>
                          <a:latin typeface="Gill Sans MT" pitchFamily="34" charset="0"/>
                        </a:rPr>
                        <a:t> </a:t>
                      </a:r>
                      <a:r>
                        <a:rPr lang="it-IT" altLang="it-IT" sz="2500" b="1" dirty="0" err="1" smtClean="0">
                          <a:solidFill>
                            <a:srgbClr val="77BEE5"/>
                          </a:solidFill>
                          <a:latin typeface="Gill Sans MT" pitchFamily="34" charset="0"/>
                        </a:rPr>
                        <a:t>Fee</a:t>
                      </a:r>
                      <a:r>
                        <a:rPr lang="it-IT" altLang="it-IT" sz="2500" b="1" dirty="0" smtClean="0">
                          <a:solidFill>
                            <a:srgbClr val="77BEE5"/>
                          </a:solidFill>
                          <a:latin typeface="Gill Sans MT" pitchFamily="34" charset="0"/>
                        </a:rPr>
                        <a:t> </a:t>
                      </a:r>
                      <a:endParaRPr lang="it-IT" altLang="it-IT" sz="2500" b="1" dirty="0">
                        <a:solidFill>
                          <a:srgbClr val="77BEE5"/>
                        </a:solidFill>
                        <a:latin typeface="Gill Sans MT" pitchFamily="34" charset="0"/>
                      </a:endParaRPr>
                    </a:p>
                  </a:txBody>
                  <a:tcPr marL="94588" marR="94588" marT="47294" marB="4729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2500" b="1" dirty="0" err="1" smtClean="0">
                          <a:solidFill>
                            <a:srgbClr val="000066"/>
                          </a:solidFill>
                          <a:latin typeface="Gill Sans MT" pitchFamily="34" charset="0"/>
                        </a:rPr>
                        <a:t>Variable</a:t>
                      </a:r>
                      <a:r>
                        <a:rPr lang="it-IT" altLang="it-IT" sz="2500" b="1" dirty="0" smtClean="0">
                          <a:solidFill>
                            <a:srgbClr val="000066"/>
                          </a:solidFill>
                          <a:latin typeface="Gill Sans MT" pitchFamily="34" charset="0"/>
                        </a:rPr>
                        <a:t> </a:t>
                      </a:r>
                      <a:r>
                        <a:rPr lang="it-IT" altLang="it-IT" sz="2500" b="1" dirty="0" err="1" smtClean="0">
                          <a:solidFill>
                            <a:srgbClr val="000066"/>
                          </a:solidFill>
                          <a:latin typeface="Gill Sans MT" pitchFamily="34" charset="0"/>
                        </a:rPr>
                        <a:t>Fee</a:t>
                      </a:r>
                      <a:endParaRPr lang="it-IT" altLang="it-IT" sz="2500" b="1" dirty="0">
                        <a:solidFill>
                          <a:srgbClr val="000066"/>
                        </a:solidFill>
                        <a:latin typeface="Gill Sans MT" pitchFamily="34" charset="0"/>
                      </a:endParaRPr>
                    </a:p>
                  </a:txBody>
                  <a:tcPr marL="94588" marR="94588" marT="47294" marB="4729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518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25000"/>
                      </a:pPr>
                      <a:r>
                        <a:rPr lang="it-IT" altLang="it-IT" sz="1800" b="1" dirty="0" smtClean="0">
                          <a:solidFill>
                            <a:srgbClr val="77BEE5"/>
                          </a:solidFill>
                          <a:latin typeface="Gill Sans MT" pitchFamily="34" charset="0"/>
                        </a:rPr>
                        <a:t>DOMESTIC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25000"/>
                      </a:pPr>
                      <a:r>
                        <a:rPr lang="it-IT" altLang="it-IT" sz="1800" b="1" dirty="0" smtClean="0">
                          <a:solidFill>
                            <a:srgbClr val="77BEE5"/>
                          </a:solidFill>
                          <a:latin typeface="Gill Sans MT" pitchFamily="34" charset="0"/>
                        </a:rPr>
                        <a:t> USERS</a:t>
                      </a:r>
                      <a:endParaRPr lang="it-IT" altLang="it-IT" sz="1800" b="1" dirty="0">
                        <a:solidFill>
                          <a:srgbClr val="77BEE5"/>
                        </a:solidFill>
                        <a:latin typeface="Gill Sans MT" pitchFamily="34" charset="0"/>
                      </a:endParaRPr>
                    </a:p>
                  </a:txBody>
                  <a:tcPr marL="94588" marR="94588" marT="47294" marB="47294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1400" dirty="0" smtClean="0">
                        <a:solidFill>
                          <a:srgbClr val="000000"/>
                        </a:solidFill>
                        <a:latin typeface="Gill Sans MT" pitchFamily="34" charset="0"/>
                      </a:endParaRPr>
                    </a:p>
                  </a:txBody>
                  <a:tcPr marL="94588" marR="94588" marT="47294" marB="4729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1400" dirty="0" smtClean="0">
                        <a:solidFill>
                          <a:srgbClr val="000000"/>
                        </a:solidFill>
                        <a:latin typeface="Gill Sans MT" pitchFamily="34" charset="0"/>
                      </a:endParaRPr>
                    </a:p>
                  </a:txBody>
                  <a:tcPr marL="94588" marR="94588" marT="47294" marB="4729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7414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125000"/>
                      </a:pPr>
                      <a:endParaRPr lang="it-IT" altLang="it-IT" sz="1800" b="1" dirty="0">
                        <a:solidFill>
                          <a:srgbClr val="77BEE5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  <a:cs typeface="Times New Roman" pitchFamily="18" charset="0"/>
                        </a:rPr>
                        <a:t>Based</a:t>
                      </a: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cs typeface="Times New Roman" pitchFamily="18" charset="0"/>
                        </a:rPr>
                        <a:t> on the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  <a:cs typeface="Times New Roman" pitchFamily="18" charset="0"/>
                        </a:rPr>
                        <a:t>number</a:t>
                      </a: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cs typeface="Times New Roman" pitchFamily="18" charset="0"/>
                        </a:rPr>
                        <a:t> of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  <a:cs typeface="Times New Roman" pitchFamily="18" charset="0"/>
                        </a:rPr>
                        <a:t>household</a:t>
                      </a: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  <a:cs typeface="Times New Roman" pitchFamily="18" charset="0"/>
                        </a:rPr>
                        <a:t>members</a:t>
                      </a:r>
                      <a:endParaRPr lang="it-IT" altLang="it-IT" sz="1400" dirty="0" smtClean="0">
                        <a:solidFill>
                          <a:srgbClr val="000000"/>
                        </a:solidFill>
                        <a:latin typeface="Gill Sans MT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1400" dirty="0" smtClean="0">
                        <a:solidFill>
                          <a:srgbClr val="000000"/>
                        </a:solidFill>
                        <a:latin typeface="Gill Sans MT" pitchFamily="34" charset="0"/>
                      </a:endParaRPr>
                    </a:p>
                  </a:txBody>
                  <a:tcPr marL="94588" marR="94588" marT="47294" marB="4729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Based</a:t>
                      </a: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on the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number</a:t>
                      </a: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of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residual</a:t>
                      </a: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waste</a:t>
                      </a: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bin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removals</a:t>
                      </a: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 – 30% for home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composting</a:t>
                      </a:r>
                      <a:endParaRPr lang="it-IT" altLang="it-IT" sz="1400" dirty="0" smtClean="0">
                        <a:solidFill>
                          <a:srgbClr val="000000"/>
                        </a:solidFill>
                        <a:latin typeface="Gill Sans MT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 +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fixed</a:t>
                      </a:r>
                      <a:r>
                        <a:rPr lang="it-IT" altLang="it-IT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 quota for garden </a:t>
                      </a:r>
                      <a:r>
                        <a:rPr lang="it-IT" altLang="it-IT" sz="14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waste</a:t>
                      </a:r>
                      <a:endParaRPr lang="it-IT" altLang="it-IT" sz="1400" dirty="0" smtClean="0">
                        <a:solidFill>
                          <a:srgbClr val="000000"/>
                        </a:solidFill>
                        <a:latin typeface="Gill Sans MT" pitchFamily="34" charset="0"/>
                      </a:endParaRPr>
                    </a:p>
                  </a:txBody>
                  <a:tcPr marL="94588" marR="94588" marT="47294" marB="472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9344" name="Gruppo 112"/>
          <p:cNvGrpSpPr>
            <a:grpSpLocks/>
          </p:cNvGrpSpPr>
          <p:nvPr/>
        </p:nvGrpSpPr>
        <p:grpSpPr bwMode="auto">
          <a:xfrm>
            <a:off x="755650" y="3644900"/>
            <a:ext cx="8064500" cy="122238"/>
            <a:chOff x="635124" y="1522427"/>
            <a:chExt cx="8257356" cy="125169"/>
          </a:xfrm>
        </p:grpSpPr>
        <p:cxnSp>
          <p:nvCxnSpPr>
            <p:cNvPr id="114" name="Connettore 1 113"/>
            <p:cNvCxnSpPr/>
            <p:nvPr/>
          </p:nvCxnSpPr>
          <p:spPr>
            <a:xfrm>
              <a:off x="635124" y="1628089"/>
              <a:ext cx="4944661" cy="0"/>
            </a:xfrm>
            <a:prstGeom prst="line">
              <a:avLst/>
            </a:prstGeom>
            <a:ln w="57150">
              <a:solidFill>
                <a:srgbClr val="77BE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/>
          </p:nvCxnSpPr>
          <p:spPr>
            <a:xfrm>
              <a:off x="5579785" y="1628089"/>
              <a:ext cx="3312695" cy="0"/>
            </a:xfrm>
            <a:prstGeom prst="line">
              <a:avLst/>
            </a:prstGeom>
            <a:ln w="5715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/>
          </p:nvCxnSpPr>
          <p:spPr>
            <a:xfrm>
              <a:off x="1475489" y="1522427"/>
              <a:ext cx="0" cy="125169"/>
            </a:xfrm>
            <a:prstGeom prst="line">
              <a:avLst/>
            </a:prstGeom>
            <a:ln w="57150">
              <a:solidFill>
                <a:srgbClr val="77BE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/>
          </p:nvCxnSpPr>
          <p:spPr>
            <a:xfrm>
              <a:off x="2284970" y="1522427"/>
              <a:ext cx="0" cy="125169"/>
            </a:xfrm>
            <a:prstGeom prst="line">
              <a:avLst/>
            </a:prstGeom>
            <a:ln w="57150">
              <a:solidFill>
                <a:srgbClr val="77BE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/>
          </p:nvCxnSpPr>
          <p:spPr>
            <a:xfrm>
              <a:off x="3110706" y="1522427"/>
              <a:ext cx="0" cy="125169"/>
            </a:xfrm>
            <a:prstGeom prst="line">
              <a:avLst/>
            </a:prstGeom>
            <a:ln w="57150">
              <a:solidFill>
                <a:srgbClr val="77BE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/>
          </p:nvCxnSpPr>
          <p:spPr>
            <a:xfrm>
              <a:off x="3923438" y="1522427"/>
              <a:ext cx="0" cy="125169"/>
            </a:xfrm>
            <a:prstGeom prst="line">
              <a:avLst/>
            </a:prstGeom>
            <a:ln w="57150">
              <a:solidFill>
                <a:srgbClr val="77BE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/>
          </p:nvCxnSpPr>
          <p:spPr>
            <a:xfrm>
              <a:off x="4765428" y="1522427"/>
              <a:ext cx="0" cy="125169"/>
            </a:xfrm>
            <a:prstGeom prst="line">
              <a:avLst/>
            </a:prstGeom>
            <a:ln w="57150">
              <a:solidFill>
                <a:srgbClr val="77BE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/>
          </p:nvCxnSpPr>
          <p:spPr>
            <a:xfrm>
              <a:off x="5581411" y="1522427"/>
              <a:ext cx="0" cy="125169"/>
            </a:xfrm>
            <a:prstGeom prst="line">
              <a:avLst/>
            </a:prstGeom>
            <a:ln w="57150">
              <a:solidFill>
                <a:srgbClr val="77BE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/>
          </p:nvCxnSpPr>
          <p:spPr>
            <a:xfrm>
              <a:off x="6444532" y="1522427"/>
              <a:ext cx="0" cy="125169"/>
            </a:xfrm>
            <a:prstGeom prst="line">
              <a:avLst/>
            </a:prstGeom>
            <a:ln w="5715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/>
          </p:nvCxnSpPr>
          <p:spPr>
            <a:xfrm>
              <a:off x="7231256" y="1522427"/>
              <a:ext cx="0" cy="125169"/>
            </a:xfrm>
            <a:prstGeom prst="line">
              <a:avLst/>
            </a:prstGeom>
            <a:ln w="5715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/>
          </p:nvCxnSpPr>
          <p:spPr>
            <a:xfrm>
              <a:off x="8030984" y="1522427"/>
              <a:ext cx="0" cy="125169"/>
            </a:xfrm>
            <a:prstGeom prst="line">
              <a:avLst/>
            </a:prstGeom>
            <a:ln w="5715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/>
          </p:nvCxnSpPr>
          <p:spPr>
            <a:xfrm>
              <a:off x="8881102" y="1522427"/>
              <a:ext cx="0" cy="125169"/>
            </a:xfrm>
            <a:prstGeom prst="line">
              <a:avLst/>
            </a:prstGeom>
            <a:ln w="5715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/>
          </p:nvCxnSpPr>
          <p:spPr>
            <a:xfrm>
              <a:off x="635124" y="1522427"/>
              <a:ext cx="0" cy="125169"/>
            </a:xfrm>
            <a:prstGeom prst="line">
              <a:avLst/>
            </a:prstGeom>
            <a:ln w="57150">
              <a:solidFill>
                <a:srgbClr val="77BE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45" name="Text Box 4"/>
          <p:cNvSpPr txBox="1">
            <a:spLocks noChangeArrowheads="1"/>
          </p:cNvSpPr>
          <p:nvPr/>
        </p:nvSpPr>
        <p:spPr bwMode="auto">
          <a:xfrm>
            <a:off x="1476375" y="25654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1400">
                <a:solidFill>
                  <a:srgbClr val="000000"/>
                </a:solidFill>
                <a:latin typeface="Gill Sans MT"/>
              </a:rPr>
              <a:t>Odpady resztkowe </a:t>
            </a:r>
          </a:p>
        </p:txBody>
      </p:sp>
      <p:sp>
        <p:nvSpPr>
          <p:cNvPr id="99346" name="Text Box 4"/>
          <p:cNvSpPr txBox="1">
            <a:spLocks noChangeArrowheads="1"/>
          </p:cNvSpPr>
          <p:nvPr/>
        </p:nvSpPr>
        <p:spPr bwMode="auto">
          <a:xfrm>
            <a:off x="3635375" y="2565400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it-IT" sz="1400">
                <a:solidFill>
                  <a:srgbClr val="000000"/>
                </a:solidFill>
                <a:latin typeface="Gill Sans MT"/>
              </a:rPr>
              <a:t>Analiza i transfer danych</a:t>
            </a:r>
            <a:endParaRPr lang="it-IT" altLang="it-IT" sz="140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9347" name="Text Box 4"/>
          <p:cNvSpPr txBox="1">
            <a:spLocks noChangeArrowheads="1"/>
          </p:cNvSpPr>
          <p:nvPr/>
        </p:nvSpPr>
        <p:spPr bwMode="auto">
          <a:xfrm>
            <a:off x="6875463" y="2565400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it-IT" sz="1400">
                <a:solidFill>
                  <a:srgbClr val="000000"/>
                </a:solidFill>
                <a:latin typeface="Gill Sans MT"/>
              </a:rPr>
              <a:t>Opłata</a:t>
            </a:r>
            <a:endParaRPr lang="it-IT" altLang="it-IT" sz="140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9373" name="Text Box 45"/>
          <p:cNvSpPr txBox="1">
            <a:spLocks noChangeArrowheads="1"/>
          </p:cNvSpPr>
          <p:nvPr/>
        </p:nvSpPr>
        <p:spPr bwMode="auto">
          <a:xfrm>
            <a:off x="2051050" y="3860800"/>
            <a:ext cx="244951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rgbClr val="77BEE5"/>
                </a:solidFill>
                <a:latin typeface="Gill Sans MT"/>
              </a:rPr>
              <a:t>Opłata stała</a:t>
            </a:r>
            <a:endParaRPr lang="en-GB" sz="2800" b="1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99375" name="Text Box 47"/>
          <p:cNvSpPr txBox="1">
            <a:spLocks noChangeArrowheads="1"/>
          </p:cNvSpPr>
          <p:nvPr/>
        </p:nvSpPr>
        <p:spPr bwMode="auto">
          <a:xfrm>
            <a:off x="1258888" y="5575300"/>
            <a:ext cx="38163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>
                <a:solidFill>
                  <a:schemeClr val="tx1"/>
                </a:solidFill>
                <a:latin typeface="Gill Sans MT"/>
              </a:rPr>
              <a:t>Zależnie od liczby osób w gospodarstwie domowym</a:t>
            </a:r>
            <a:endParaRPr lang="en-GB" sz="1400">
              <a:solidFill>
                <a:schemeClr val="tx1"/>
              </a:solidFill>
              <a:latin typeface="Gill Sans MT"/>
            </a:endParaRPr>
          </a:p>
        </p:txBody>
      </p:sp>
      <p:sp>
        <p:nvSpPr>
          <p:cNvPr id="99376" name="Text Box 48"/>
          <p:cNvSpPr txBox="1">
            <a:spLocks noChangeArrowheads="1"/>
          </p:cNvSpPr>
          <p:nvPr/>
        </p:nvSpPr>
        <p:spPr bwMode="auto">
          <a:xfrm rot="16200000">
            <a:off x="-527844" y="5220494"/>
            <a:ext cx="1795463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 b="1">
                <a:solidFill>
                  <a:srgbClr val="77BEE5"/>
                </a:solidFill>
                <a:latin typeface="Gill Sans MT"/>
              </a:rPr>
              <a:t>GOSPODARSTWA </a:t>
            </a:r>
            <a:br>
              <a:rPr lang="pl-PL" sz="1400" b="1">
                <a:solidFill>
                  <a:srgbClr val="77BEE5"/>
                </a:solidFill>
                <a:latin typeface="Gill Sans MT"/>
              </a:rPr>
            </a:br>
            <a:r>
              <a:rPr lang="pl-PL" sz="1400" b="1">
                <a:solidFill>
                  <a:srgbClr val="77BEE5"/>
                </a:solidFill>
                <a:latin typeface="Gill Sans MT"/>
              </a:rPr>
              <a:t>INDYWIDUALNE</a:t>
            </a:r>
            <a:endParaRPr lang="en-GB" sz="1400" b="1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99377" name="Text Box 49"/>
          <p:cNvSpPr txBox="1">
            <a:spLocks noChangeArrowheads="1"/>
          </p:cNvSpPr>
          <p:nvPr/>
        </p:nvSpPr>
        <p:spPr bwMode="auto">
          <a:xfrm>
            <a:off x="5722938" y="3860800"/>
            <a:ext cx="309721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800" b="1">
                <a:solidFill>
                  <a:srgbClr val="000066"/>
                </a:solidFill>
                <a:latin typeface="Gill Sans MT"/>
              </a:rPr>
              <a:t>Opłata zmienna</a:t>
            </a:r>
            <a:endParaRPr lang="en-GB" sz="2800" b="1">
              <a:solidFill>
                <a:srgbClr val="000066"/>
              </a:solidFill>
              <a:latin typeface="Gill Sans MT"/>
            </a:endParaRPr>
          </a:p>
        </p:txBody>
      </p:sp>
      <p:sp>
        <p:nvSpPr>
          <p:cNvPr id="99378" name="Text Box 50"/>
          <p:cNvSpPr txBox="1">
            <a:spLocks noChangeArrowheads="1"/>
          </p:cNvSpPr>
          <p:nvPr/>
        </p:nvSpPr>
        <p:spPr bwMode="auto">
          <a:xfrm>
            <a:off x="5724525" y="5445125"/>
            <a:ext cx="3419475" cy="115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400"/>
              <a:t>Obliczana w oparciu </a:t>
            </a:r>
            <a:br>
              <a:rPr lang="pl-PL" sz="1400"/>
            </a:br>
            <a:r>
              <a:rPr lang="pl-PL" sz="1400"/>
              <a:t>o liczbę odebranych pojemników </a:t>
            </a:r>
            <a:br>
              <a:rPr lang="pl-PL" sz="1400"/>
            </a:br>
            <a:r>
              <a:rPr lang="pl-PL" sz="1400"/>
              <a:t>z odpadami resztkowymi</a:t>
            </a:r>
          </a:p>
          <a:p>
            <a:r>
              <a:rPr lang="pl-PL" sz="1400"/>
              <a:t>-30% kompostowanie przydomowe</a:t>
            </a:r>
          </a:p>
          <a:p>
            <a:r>
              <a:rPr lang="pl-PL" sz="1400"/>
              <a:t>+ stała kwota za odpady ogrodowe</a:t>
            </a:r>
            <a:endParaRPr lang="en-GB" sz="1400"/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/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Koszty zarządzania na użytkownika</a:t>
            </a:r>
            <a:endParaRPr lang="it-IT" altLang="it-IT" sz="4000" b="1">
              <a:solidFill>
                <a:srgbClr val="77BEE5"/>
              </a:solidFill>
              <a:latin typeface="Gill Sans MT"/>
            </a:endParaRPr>
          </a:p>
          <a:p>
            <a:pPr algn="ctr" eaLnBrk="0" hangingPunct="0"/>
            <a:r>
              <a:rPr lang="pl-PL" altLang="it-IT" sz="2800">
                <a:solidFill>
                  <a:srgbClr val="77BEE5"/>
                </a:solidFill>
                <a:latin typeface="Gill Sans MT"/>
              </a:rPr>
              <a:t>w porównaniu z</a:t>
            </a:r>
            <a:r>
              <a:rPr lang="it-IT" altLang="it-IT" sz="2800">
                <a:solidFill>
                  <a:srgbClr val="77BEE5"/>
                </a:solidFill>
                <a:latin typeface="Gill Sans MT"/>
              </a:rPr>
              <a:t>e</a:t>
            </a:r>
            <a:r>
              <a:rPr lang="pl-PL" altLang="it-IT" sz="2800">
                <a:solidFill>
                  <a:srgbClr val="77BEE5"/>
                </a:solidFill>
                <a:latin typeface="Gill Sans MT"/>
              </a:rPr>
              <a:t> średnią krajową</a:t>
            </a:r>
            <a:endParaRPr lang="it-IT" altLang="it-IT" sz="2800">
              <a:solidFill>
                <a:srgbClr val="77BEE5"/>
              </a:solidFill>
              <a:latin typeface="Gill Sans MT"/>
            </a:endParaRPr>
          </a:p>
          <a:p>
            <a:pPr algn="ctr" eaLnBrk="0" hangingPunct="0"/>
            <a:endParaRPr lang="it-IT" altLang="it-IT" sz="4000" b="1">
              <a:solidFill>
                <a:srgbClr val="77BEE5"/>
              </a:solidFill>
              <a:latin typeface="Gill Sans MT"/>
            </a:endParaRPr>
          </a:p>
        </p:txBody>
      </p:sp>
      <p:pic>
        <p:nvPicPr>
          <p:cNvPr id="101378" name="Picture 2" descr="C:\Users\marco.denardi\Desktop\Dati luglio 2015\Costi_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628775"/>
            <a:ext cx="67310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411413" y="5295900"/>
            <a:ext cx="2087562" cy="627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l-PL" sz="1600" b="1">
                <a:latin typeface="Gill Sans MT"/>
              </a:rPr>
              <a:t>Włochy</a:t>
            </a:r>
            <a:br>
              <a:rPr lang="pl-PL" sz="1600" b="1">
                <a:latin typeface="Gill Sans MT"/>
              </a:rPr>
            </a:br>
            <a:r>
              <a:rPr lang="pl-PL" sz="1200" b="1">
                <a:latin typeface="Gill Sans MT"/>
              </a:rPr>
              <a:t>(średnio w 2013 r.)</a:t>
            </a:r>
            <a:endParaRPr lang="en-GB" sz="1200" b="1">
              <a:latin typeface="Gill Sans MT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932363" y="5300663"/>
            <a:ext cx="2087562" cy="627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l-PL" sz="1600" b="1">
                <a:latin typeface="Gill Sans MT"/>
              </a:rPr>
              <a:t>Contarina</a:t>
            </a:r>
            <a:br>
              <a:rPr lang="pl-PL" sz="1600" b="1">
                <a:latin typeface="Gill Sans MT"/>
              </a:rPr>
            </a:br>
            <a:r>
              <a:rPr lang="pl-PL" sz="1200" b="1">
                <a:latin typeface="Gill Sans MT"/>
              </a:rPr>
              <a:t>(średnio w 2013 r.)</a:t>
            </a:r>
            <a:endParaRPr lang="en-GB" sz="1200" b="1">
              <a:latin typeface="Gill Sans M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/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Średni koszt na gospodarstwo</a:t>
            </a:r>
            <a:endParaRPr lang="it-IT" altLang="it-IT" sz="4000" b="1">
              <a:solidFill>
                <a:srgbClr val="77BEE5"/>
              </a:solidFill>
              <a:latin typeface="Gill Sans MT"/>
            </a:endParaRPr>
          </a:p>
          <a:p>
            <a:pPr algn="ctr" eaLnBrk="0" hangingPunct="0"/>
            <a:r>
              <a:rPr lang="pl-PL" altLang="it-IT" sz="2800">
                <a:solidFill>
                  <a:srgbClr val="77BEE5"/>
                </a:solidFill>
                <a:latin typeface="Gill Sans MT"/>
              </a:rPr>
              <a:t>w porównaniu z</a:t>
            </a:r>
            <a:r>
              <a:rPr lang="it-IT" altLang="it-IT" sz="2800">
                <a:solidFill>
                  <a:srgbClr val="77BEE5"/>
                </a:solidFill>
                <a:latin typeface="Gill Sans MT"/>
              </a:rPr>
              <a:t>e</a:t>
            </a:r>
            <a:r>
              <a:rPr lang="pl-PL" altLang="it-IT" sz="2800">
                <a:solidFill>
                  <a:srgbClr val="77BEE5"/>
                </a:solidFill>
                <a:latin typeface="Gill Sans MT"/>
              </a:rPr>
              <a:t> średnią krajową</a:t>
            </a:r>
            <a:endParaRPr lang="it-IT" altLang="it-IT" sz="2800">
              <a:solidFill>
                <a:srgbClr val="77BEE5"/>
              </a:solidFill>
              <a:latin typeface="Gill Sans MT"/>
            </a:endParaRPr>
          </a:p>
          <a:p>
            <a:pPr algn="ctr" eaLnBrk="0" hangingPunct="0"/>
            <a:endParaRPr lang="it-IT" altLang="it-IT" sz="4000" b="1">
              <a:solidFill>
                <a:srgbClr val="77BEE5"/>
              </a:solidFill>
              <a:latin typeface="Gill Sans MT"/>
            </a:endParaRPr>
          </a:p>
        </p:txBody>
      </p:sp>
      <p:pic>
        <p:nvPicPr>
          <p:cNvPr id="103426" name="Picture 2" descr="C:\Users\marco.denardi\Desktop\Dati luglio 2015\tariffa_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00213"/>
            <a:ext cx="69230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411413" y="5295900"/>
            <a:ext cx="2087562" cy="627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l-PL" sz="1600" b="1">
                <a:latin typeface="Gill Sans MT"/>
              </a:rPr>
              <a:t>Włochy</a:t>
            </a:r>
            <a:br>
              <a:rPr lang="pl-PL" sz="1600" b="1">
                <a:latin typeface="Gill Sans MT"/>
              </a:rPr>
            </a:br>
            <a:r>
              <a:rPr lang="pl-PL" sz="1200" b="1">
                <a:latin typeface="Gill Sans MT"/>
              </a:rPr>
              <a:t>(średnio w 2013 r.)</a:t>
            </a:r>
            <a:endParaRPr lang="en-GB" sz="1200" b="1">
              <a:latin typeface="Gill Sans MT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4932363" y="5300663"/>
            <a:ext cx="2087562" cy="627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l-PL" sz="1600" b="1">
                <a:latin typeface="Gill Sans MT"/>
              </a:rPr>
              <a:t>Contarina</a:t>
            </a:r>
            <a:br>
              <a:rPr lang="pl-PL" sz="1600" b="1">
                <a:latin typeface="Gill Sans MT"/>
              </a:rPr>
            </a:br>
            <a:r>
              <a:rPr lang="pl-PL" sz="1200" b="1">
                <a:latin typeface="Gill Sans MT"/>
              </a:rPr>
              <a:t>(średnio w 2013 r.)</a:t>
            </a:r>
            <a:endParaRPr lang="en-GB" sz="1200" b="1">
              <a:latin typeface="Gill Sans M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5" descr="C:\Users\marco.denardi\Desktop\ciclo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85775"/>
            <a:ext cx="8207375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346075" y="6259513"/>
            <a:ext cx="8526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it-IT" sz="1200"/>
              <a:t>Zintegrowany system gospodarki odpadami rozpoczyna się od projektowania produktów i opakowań, </a:t>
            </a:r>
            <a:br>
              <a:rPr lang="pl-PL" altLang="it-IT" sz="1200"/>
            </a:br>
            <a:r>
              <a:rPr lang="pl-PL" altLang="it-IT" sz="1200"/>
              <a:t>z uwzględnieniem całego cyklu ich życia i w celu ograniczenia ich negatywnego wpływu na środowisko na każdym etapie.</a:t>
            </a:r>
            <a:endParaRPr lang="it-IT" altLang="it-IT" sz="1200"/>
          </a:p>
        </p:txBody>
      </p:sp>
      <p:sp>
        <p:nvSpPr>
          <p:cNvPr id="105475" name="Rectangle 4"/>
          <p:cNvSpPr txBox="1">
            <a:spLocks noChangeArrowheads="1"/>
          </p:cNvSpPr>
          <p:nvPr/>
        </p:nvSpPr>
        <p:spPr bwMode="auto">
          <a:xfrm>
            <a:off x="0" y="188913"/>
            <a:ext cx="91440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/>
            <a:r>
              <a:rPr lang="pl-PL" altLang="it-IT" sz="3200" b="1">
                <a:solidFill>
                  <a:srgbClr val="77BEE5"/>
                </a:solidFill>
                <a:latin typeface="Gill Sans MT"/>
              </a:rPr>
              <a:t>Zintegrowany system gospodarki odpadami</a:t>
            </a:r>
            <a:endParaRPr lang="it-IT" altLang="it-IT" sz="3200" b="1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105476" name="CasellaDiTesto 6"/>
          <p:cNvSpPr txBox="1">
            <a:spLocks noChangeArrowheads="1"/>
          </p:cNvSpPr>
          <p:nvPr/>
        </p:nvSpPr>
        <p:spPr bwMode="auto">
          <a:xfrm>
            <a:off x="1301750" y="1724025"/>
            <a:ext cx="15414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ZASOBY NATURALNE </a:t>
            </a:r>
            <a:br>
              <a:rPr lang="pl-PL" sz="1300">
                <a:latin typeface="Gill Sans MT"/>
              </a:rPr>
            </a:br>
            <a:r>
              <a:rPr lang="pl-PL" sz="1300">
                <a:latin typeface="Gill Sans MT"/>
              </a:rPr>
              <a:t>I SUROWCE</a:t>
            </a:r>
            <a:endParaRPr lang="it-IT" sz="1300">
              <a:latin typeface="Gill Sans MT"/>
            </a:endParaRPr>
          </a:p>
        </p:txBody>
      </p:sp>
      <p:sp>
        <p:nvSpPr>
          <p:cNvPr id="105477" name="CasellaDiTesto 7"/>
          <p:cNvSpPr txBox="1">
            <a:spLocks noChangeArrowheads="1"/>
          </p:cNvSpPr>
          <p:nvPr/>
        </p:nvSpPr>
        <p:spPr bwMode="auto">
          <a:xfrm>
            <a:off x="3611563" y="1743075"/>
            <a:ext cx="14652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300">
                <a:latin typeface="Gill Sans MT"/>
              </a:rPr>
              <a:t>PRODU</a:t>
            </a:r>
            <a:r>
              <a:rPr lang="pl-PL" sz="1300">
                <a:latin typeface="Gill Sans MT"/>
              </a:rPr>
              <a:t>KCJA</a:t>
            </a:r>
            <a:endParaRPr lang="it-IT" sz="1300">
              <a:latin typeface="Gill Sans MT"/>
            </a:endParaRPr>
          </a:p>
        </p:txBody>
      </p:sp>
      <p:sp>
        <p:nvSpPr>
          <p:cNvPr id="105478" name="CasellaDiTesto 8"/>
          <p:cNvSpPr txBox="1">
            <a:spLocks noChangeArrowheads="1"/>
          </p:cNvSpPr>
          <p:nvPr/>
        </p:nvSpPr>
        <p:spPr bwMode="auto">
          <a:xfrm>
            <a:off x="6126163" y="1730375"/>
            <a:ext cx="14652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DYSTRYBUCJA</a:t>
            </a:r>
            <a:endParaRPr lang="it-IT" sz="1300">
              <a:latin typeface="Gill Sans MT"/>
            </a:endParaRPr>
          </a:p>
        </p:txBody>
      </p:sp>
      <p:sp>
        <p:nvSpPr>
          <p:cNvPr id="105479" name="CasellaDiTesto 9"/>
          <p:cNvSpPr txBox="1">
            <a:spLocks noChangeArrowheads="1"/>
          </p:cNvSpPr>
          <p:nvPr/>
        </p:nvSpPr>
        <p:spPr bwMode="auto">
          <a:xfrm>
            <a:off x="4500563" y="4521200"/>
            <a:ext cx="2087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ODPADY</a:t>
            </a:r>
            <a:r>
              <a:rPr lang="it-IT" sz="1300">
                <a:latin typeface="Gill Sans MT"/>
              </a:rPr>
              <a:t> </a:t>
            </a:r>
          </a:p>
          <a:p>
            <a:pPr algn="ctr"/>
            <a:r>
              <a:rPr lang="pl-PL" sz="1300">
                <a:latin typeface="Gill Sans MT"/>
              </a:rPr>
              <a:t>RESZTKOWE</a:t>
            </a:r>
            <a:endParaRPr lang="it-IT" sz="1300">
              <a:latin typeface="Gill Sans MT"/>
            </a:endParaRPr>
          </a:p>
        </p:txBody>
      </p:sp>
      <p:sp>
        <p:nvSpPr>
          <p:cNvPr id="105480" name="CasellaDiTesto 10"/>
          <p:cNvSpPr txBox="1">
            <a:spLocks noChangeArrowheads="1"/>
          </p:cNvSpPr>
          <p:nvPr/>
        </p:nvSpPr>
        <p:spPr bwMode="auto">
          <a:xfrm>
            <a:off x="5651500" y="3398838"/>
            <a:ext cx="20891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PROJEKTOWANIE</a:t>
            </a:r>
            <a:r>
              <a:rPr lang="it-IT" sz="1300">
                <a:latin typeface="Gill Sans MT"/>
              </a:rPr>
              <a:t> </a:t>
            </a:r>
            <a:r>
              <a:rPr lang="pl-PL" sz="1300">
                <a:latin typeface="Gill Sans MT"/>
              </a:rPr>
              <a:t/>
            </a:r>
            <a:br>
              <a:rPr lang="pl-PL" sz="1300">
                <a:latin typeface="Gill Sans MT"/>
              </a:rPr>
            </a:br>
            <a:r>
              <a:rPr lang="pl-PL" sz="1300">
                <a:latin typeface="Gill Sans MT"/>
              </a:rPr>
              <a:t>I</a:t>
            </a:r>
            <a:r>
              <a:rPr lang="it-IT" sz="1300">
                <a:latin typeface="Gill Sans MT"/>
              </a:rPr>
              <a:t> </a:t>
            </a:r>
            <a:r>
              <a:rPr lang="pl-PL" sz="1300">
                <a:latin typeface="Gill Sans MT"/>
              </a:rPr>
              <a:t>PRZEPROJEKTOWANIE</a:t>
            </a:r>
            <a:endParaRPr lang="it-IT" sz="1300">
              <a:latin typeface="Gill Sans MT"/>
            </a:endParaRPr>
          </a:p>
        </p:txBody>
      </p:sp>
      <p:sp>
        <p:nvSpPr>
          <p:cNvPr id="105481" name="CasellaDiTesto 11"/>
          <p:cNvSpPr txBox="1">
            <a:spLocks noChangeArrowheads="1"/>
          </p:cNvSpPr>
          <p:nvPr/>
        </p:nvSpPr>
        <p:spPr bwMode="auto">
          <a:xfrm>
            <a:off x="1230313" y="5683250"/>
            <a:ext cx="1463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300">
                <a:latin typeface="Gill Sans MT"/>
              </a:rPr>
              <a:t>RECY</a:t>
            </a:r>
            <a:r>
              <a:rPr lang="pl-PL" sz="1300">
                <a:latin typeface="Gill Sans MT"/>
              </a:rPr>
              <a:t>K</a:t>
            </a:r>
            <a:r>
              <a:rPr lang="it-IT" sz="1300">
                <a:latin typeface="Gill Sans MT"/>
              </a:rPr>
              <a:t>LING</a:t>
            </a:r>
          </a:p>
        </p:txBody>
      </p:sp>
      <p:sp>
        <p:nvSpPr>
          <p:cNvPr id="105482" name="CasellaDiTesto 14"/>
          <p:cNvSpPr txBox="1">
            <a:spLocks noChangeArrowheads="1"/>
          </p:cNvSpPr>
          <p:nvPr/>
        </p:nvSpPr>
        <p:spPr bwMode="auto">
          <a:xfrm>
            <a:off x="5940425" y="5683250"/>
            <a:ext cx="1463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ODPADY</a:t>
            </a:r>
            <a:endParaRPr lang="it-IT" sz="1300">
              <a:latin typeface="Gill Sans MT"/>
            </a:endParaRPr>
          </a:p>
        </p:txBody>
      </p:sp>
      <p:sp>
        <p:nvSpPr>
          <p:cNvPr id="105483" name="CasellaDiTesto 15"/>
          <p:cNvSpPr txBox="1">
            <a:spLocks noChangeArrowheads="1"/>
          </p:cNvSpPr>
          <p:nvPr/>
        </p:nvSpPr>
        <p:spPr bwMode="auto">
          <a:xfrm>
            <a:off x="7451725" y="2781300"/>
            <a:ext cx="10810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ZAKUP</a:t>
            </a:r>
            <a:endParaRPr lang="it-IT" sz="1300">
              <a:latin typeface="Gill Sans MT"/>
            </a:endParaRPr>
          </a:p>
        </p:txBody>
      </p:sp>
      <p:sp>
        <p:nvSpPr>
          <p:cNvPr id="105484" name="CasellaDiTesto 16"/>
          <p:cNvSpPr txBox="1">
            <a:spLocks noChangeArrowheads="1"/>
          </p:cNvSpPr>
          <p:nvPr/>
        </p:nvSpPr>
        <p:spPr bwMode="auto">
          <a:xfrm>
            <a:off x="7380288" y="4002088"/>
            <a:ext cx="17637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UŻYTKOWANIE</a:t>
            </a:r>
            <a:endParaRPr lang="it-IT" sz="1300">
              <a:latin typeface="Gill Sans MT"/>
            </a:endParaRPr>
          </a:p>
        </p:txBody>
      </p:sp>
      <p:sp>
        <p:nvSpPr>
          <p:cNvPr id="105485" name="CasellaDiTesto 21"/>
          <p:cNvSpPr txBox="1">
            <a:spLocks noChangeArrowheads="1"/>
          </p:cNvSpPr>
          <p:nvPr/>
        </p:nvSpPr>
        <p:spPr bwMode="auto">
          <a:xfrm>
            <a:off x="3492500" y="4000500"/>
            <a:ext cx="16811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PRZETWARZANIE</a:t>
            </a:r>
            <a:endParaRPr lang="it-IT" sz="1300">
              <a:latin typeface="Gill Sans MT"/>
            </a:endParaRPr>
          </a:p>
        </p:txBody>
      </p:sp>
      <p:sp>
        <p:nvSpPr>
          <p:cNvPr id="105486" name="CasellaDiTesto 18"/>
          <p:cNvSpPr txBox="1">
            <a:spLocks noChangeArrowheads="1"/>
          </p:cNvSpPr>
          <p:nvPr/>
        </p:nvSpPr>
        <p:spPr bwMode="auto">
          <a:xfrm>
            <a:off x="7380288" y="5084763"/>
            <a:ext cx="1439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PONOWNE UŻYCIE</a:t>
            </a:r>
            <a:endParaRPr lang="it-IT" sz="1300">
              <a:latin typeface="Gill Sans MT"/>
            </a:endParaRPr>
          </a:p>
        </p:txBody>
      </p:sp>
      <p:sp>
        <p:nvSpPr>
          <p:cNvPr id="105487" name="CasellaDiTesto 23"/>
          <p:cNvSpPr txBox="1">
            <a:spLocks noChangeArrowheads="1"/>
          </p:cNvSpPr>
          <p:nvPr/>
        </p:nvSpPr>
        <p:spPr bwMode="auto">
          <a:xfrm>
            <a:off x="2190750" y="4521200"/>
            <a:ext cx="2089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ODPADY </a:t>
            </a:r>
            <a:endParaRPr lang="it-IT" sz="1300">
              <a:latin typeface="Gill Sans MT"/>
            </a:endParaRPr>
          </a:p>
          <a:p>
            <a:pPr algn="ctr"/>
            <a:r>
              <a:rPr lang="pl-PL" sz="1300">
                <a:latin typeface="Gill Sans MT"/>
              </a:rPr>
              <a:t>DO RECYKLINGU</a:t>
            </a:r>
            <a:endParaRPr lang="it-IT" sz="1300">
              <a:latin typeface="Gill Sans MT"/>
            </a:endParaRPr>
          </a:p>
        </p:txBody>
      </p:sp>
      <p:sp>
        <p:nvSpPr>
          <p:cNvPr id="105488" name="CasellaDiTesto 24"/>
          <p:cNvSpPr txBox="1">
            <a:spLocks noChangeArrowheads="1"/>
          </p:cNvSpPr>
          <p:nvPr/>
        </p:nvSpPr>
        <p:spPr bwMode="auto">
          <a:xfrm>
            <a:off x="3527425" y="2924175"/>
            <a:ext cx="17287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>
                <a:latin typeface="Gill Sans MT"/>
              </a:rPr>
              <a:t>ODPADY </a:t>
            </a:r>
            <a:br>
              <a:rPr lang="pl-PL" sz="1200">
                <a:latin typeface="Gill Sans MT"/>
              </a:rPr>
            </a:br>
            <a:r>
              <a:rPr lang="pl-PL" sz="1200">
                <a:latin typeface="Gill Sans MT"/>
              </a:rPr>
              <a:t>NIE NADAJĄCE SIĘ </a:t>
            </a:r>
            <a:br>
              <a:rPr lang="pl-PL" sz="1200">
                <a:latin typeface="Gill Sans MT"/>
              </a:rPr>
            </a:br>
            <a:r>
              <a:rPr lang="pl-PL" sz="1200">
                <a:latin typeface="Gill Sans MT"/>
              </a:rPr>
              <a:t>DO RECYKLINGU</a:t>
            </a:r>
            <a:endParaRPr lang="it-IT" sz="1200">
              <a:latin typeface="Gill Sans MT"/>
            </a:endParaRPr>
          </a:p>
        </p:txBody>
      </p:sp>
      <p:sp>
        <p:nvSpPr>
          <p:cNvPr id="105489" name="CasellaDiTesto 28"/>
          <p:cNvSpPr txBox="1">
            <a:spLocks noChangeArrowheads="1"/>
          </p:cNvSpPr>
          <p:nvPr/>
        </p:nvSpPr>
        <p:spPr bwMode="auto">
          <a:xfrm>
            <a:off x="3252788" y="5672138"/>
            <a:ext cx="2087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300">
                <a:latin typeface="Gill Sans MT"/>
              </a:rPr>
              <a:t>ODPADY</a:t>
            </a:r>
            <a:r>
              <a:rPr lang="it-IT" sz="1300">
                <a:latin typeface="Gill Sans MT"/>
              </a:rPr>
              <a:t> </a:t>
            </a:r>
          </a:p>
          <a:p>
            <a:pPr algn="ctr"/>
            <a:r>
              <a:rPr lang="pl-PL" sz="1300">
                <a:latin typeface="Gill Sans MT"/>
              </a:rPr>
              <a:t>DO RECYKLINGU</a:t>
            </a:r>
            <a:endParaRPr lang="it-IT" sz="1300">
              <a:latin typeface="Gill Sans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C:\Users\marco.denardi\Desktop\jpg\cicli\mel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25538"/>
            <a:ext cx="752951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50825" y="2997200"/>
            <a:ext cx="1117600" cy="1243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7523" name="Text Box 54"/>
          <p:cNvSpPr txBox="1">
            <a:spLocks noChangeArrowheads="1"/>
          </p:cNvSpPr>
          <p:nvPr/>
        </p:nvSpPr>
        <p:spPr bwMode="auto">
          <a:xfrm>
            <a:off x="0" y="119063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buClr>
                <a:schemeClr val="bg1"/>
              </a:buClr>
            </a:pPr>
            <a:r>
              <a:rPr kumimoji="1" lang="pl-PL" altLang="it-IT" sz="3600" b="1">
                <a:solidFill>
                  <a:srgbClr val="663300"/>
                </a:solidFill>
                <a:latin typeface="Gill Sans MT"/>
              </a:rPr>
              <a:t>Odpady zielone i organiczne</a:t>
            </a:r>
            <a:endParaRPr kumimoji="1" lang="it-IT" altLang="it-IT" sz="3600" b="1">
              <a:solidFill>
                <a:srgbClr val="663300"/>
              </a:solidFill>
              <a:latin typeface="Gill Sans MT"/>
            </a:endParaRPr>
          </a:p>
        </p:txBody>
      </p:sp>
      <p:sp>
        <p:nvSpPr>
          <p:cNvPr id="107524" name="CasellaDiTesto 18"/>
          <p:cNvSpPr txBox="1">
            <a:spLocks noChangeArrowheads="1"/>
          </p:cNvSpPr>
          <p:nvPr/>
        </p:nvSpPr>
        <p:spPr bwMode="auto">
          <a:xfrm>
            <a:off x="34925" y="3716338"/>
            <a:ext cx="17287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1400">
                <a:latin typeface="Gill Sans MT"/>
              </a:rPr>
              <a:t>WYSOKIEJ JAKOŚCI</a:t>
            </a:r>
            <a:r>
              <a:rPr lang="it-IT" altLang="it-IT" sz="1400">
                <a:latin typeface="Gill Sans MT"/>
              </a:rPr>
              <a:t> </a:t>
            </a:r>
          </a:p>
          <a:p>
            <a:pPr algn="ctr"/>
            <a:r>
              <a:rPr lang="it-IT" altLang="it-IT" sz="1400">
                <a:latin typeface="Gill Sans MT"/>
              </a:rPr>
              <a:t>BIO-</a:t>
            </a:r>
            <a:r>
              <a:rPr lang="pl-PL" altLang="it-IT" sz="1400">
                <a:latin typeface="Gill Sans MT"/>
              </a:rPr>
              <a:t>KOMPOST</a:t>
            </a:r>
            <a:endParaRPr lang="it-IT" altLang="it-IT" sz="1400">
              <a:latin typeface="Gill Sans MT"/>
            </a:endParaRPr>
          </a:p>
        </p:txBody>
      </p:sp>
      <p:sp>
        <p:nvSpPr>
          <p:cNvPr id="107525" name="Rettangolo 1"/>
          <p:cNvSpPr>
            <a:spLocks noChangeArrowheads="1"/>
          </p:cNvSpPr>
          <p:nvPr/>
        </p:nvSpPr>
        <p:spPr bwMode="auto">
          <a:xfrm>
            <a:off x="1187450" y="5605463"/>
            <a:ext cx="24479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/>
              <a:t>Zebrane odpady organiczne są dostarczane </a:t>
            </a:r>
            <a:br>
              <a:rPr lang="pl-PL" sz="1400"/>
            </a:br>
            <a:r>
              <a:rPr lang="pl-PL" sz="1400"/>
              <a:t>do specjalistycznych kompostowni, m.in. </a:t>
            </a:r>
            <a:br>
              <a:rPr lang="pl-PL" sz="1400"/>
            </a:br>
            <a:r>
              <a:rPr lang="pl-PL" sz="1400"/>
              <a:t>do zakładu Contariny</a:t>
            </a:r>
            <a:endParaRPr lang="en-US" sz="1400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6227763" y="5622925"/>
            <a:ext cx="2555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altLang="it-IT" sz="1400">
                <a:solidFill>
                  <a:schemeClr val="tx1"/>
                </a:solidFill>
                <a:latin typeface="Gill Sans MT"/>
              </a:rPr>
              <a:t>Walka z odpadami żywności</a:t>
            </a:r>
            <a:endParaRPr lang="it-IT" altLang="it-IT" sz="1400">
              <a:solidFill>
                <a:schemeClr val="tx1"/>
              </a:solidFill>
              <a:latin typeface="Gill Sans MT"/>
            </a:endParaRPr>
          </a:p>
          <a:p>
            <a:endParaRPr lang="it-IT" altLang="it-IT" sz="1400">
              <a:solidFill>
                <a:schemeClr val="tx1"/>
              </a:solidFill>
              <a:latin typeface="Gill Sans MT"/>
            </a:endParaRPr>
          </a:p>
          <a:p>
            <a:endParaRPr lang="it-IT" sz="1400">
              <a:solidFill>
                <a:schemeClr val="tx1"/>
              </a:solidFill>
              <a:latin typeface="Gill Sans MT"/>
            </a:endParaRPr>
          </a:p>
          <a:p>
            <a:endParaRPr lang="it-IT" altLang="it-IT" sz="1400">
              <a:solidFill>
                <a:schemeClr val="tx1"/>
              </a:solidFill>
              <a:latin typeface="Gill Sans MT"/>
            </a:endParaRPr>
          </a:p>
          <a:p>
            <a:endParaRPr lang="it-IT" altLang="it-IT" sz="1400">
              <a:solidFill>
                <a:schemeClr val="tx1"/>
              </a:solidFill>
              <a:latin typeface="Gill Sans MT"/>
            </a:endParaRPr>
          </a:p>
        </p:txBody>
      </p:sp>
      <p:sp>
        <p:nvSpPr>
          <p:cNvPr id="20" name="Rectangle 13"/>
          <p:cNvSpPr txBox="1">
            <a:spLocks noChangeArrowheads="1"/>
          </p:cNvSpPr>
          <p:nvPr/>
        </p:nvSpPr>
        <p:spPr bwMode="auto">
          <a:xfrm>
            <a:off x="3678238" y="5589588"/>
            <a:ext cx="25495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altLang="it-IT" sz="1400">
                <a:solidFill>
                  <a:schemeClr val="tx1"/>
                </a:solidFill>
                <a:latin typeface="Gill Sans MT"/>
              </a:rPr>
              <a:t>Kompostowanie przydomowe</a:t>
            </a:r>
            <a:endParaRPr lang="it-IT" altLang="it-IT" sz="1400">
              <a:solidFill>
                <a:schemeClr val="tx1"/>
              </a:solidFill>
              <a:latin typeface="Gill Sans MT"/>
            </a:endParaRPr>
          </a:p>
          <a:p>
            <a:r>
              <a:rPr lang="pl-PL" sz="1400">
                <a:solidFill>
                  <a:schemeClr val="tx1"/>
                </a:solidFill>
                <a:latin typeface="Gill Sans MT"/>
              </a:rPr>
              <a:t>Przewiewne pojemniki</a:t>
            </a:r>
            <a:r>
              <a:rPr lang="it-IT" sz="1400">
                <a:solidFill>
                  <a:schemeClr val="tx1"/>
                </a:solidFill>
                <a:latin typeface="Gill Sans MT"/>
              </a:rPr>
              <a:t> </a:t>
            </a:r>
          </a:p>
          <a:p>
            <a:endParaRPr lang="it-IT" altLang="it-IT" sz="1400">
              <a:solidFill>
                <a:schemeClr val="tx1"/>
              </a:solidFill>
              <a:latin typeface="Gill Sans MT"/>
            </a:endParaRPr>
          </a:p>
          <a:p>
            <a:endParaRPr lang="it-IT" sz="1400">
              <a:solidFill>
                <a:schemeClr val="tx1"/>
              </a:solidFill>
              <a:latin typeface="Gill Sans MT"/>
            </a:endParaRPr>
          </a:p>
          <a:p>
            <a:endParaRPr lang="it-IT" altLang="it-IT" sz="1400">
              <a:solidFill>
                <a:schemeClr val="tx1"/>
              </a:solidFill>
              <a:latin typeface="Gill Sans MT"/>
            </a:endParaRPr>
          </a:p>
          <a:p>
            <a:endParaRPr lang="it-IT" altLang="it-IT" sz="1400">
              <a:solidFill>
                <a:schemeClr val="tx1"/>
              </a:solidFill>
              <a:latin typeface="Gill Sans MT"/>
            </a:endParaRPr>
          </a:p>
        </p:txBody>
      </p:sp>
      <p:sp>
        <p:nvSpPr>
          <p:cNvPr id="107528" name="CasellaDiTesto 14"/>
          <p:cNvSpPr txBox="1">
            <a:spLocks noChangeArrowheads="1"/>
          </p:cNvSpPr>
          <p:nvPr/>
        </p:nvSpPr>
        <p:spPr bwMode="auto">
          <a:xfrm>
            <a:off x="3995738" y="2349500"/>
            <a:ext cx="1465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Gill Sans MT"/>
              </a:rPr>
              <a:t>PROD</a:t>
            </a:r>
            <a:r>
              <a:rPr lang="pl-PL" sz="1400">
                <a:latin typeface="Gill Sans MT"/>
              </a:rPr>
              <a:t>KCJA</a:t>
            </a:r>
            <a:endParaRPr lang="it-IT" sz="1400">
              <a:latin typeface="Gill Sans MT"/>
            </a:endParaRPr>
          </a:p>
        </p:txBody>
      </p:sp>
      <p:sp>
        <p:nvSpPr>
          <p:cNvPr id="107529" name="CasellaDiTesto 15"/>
          <p:cNvSpPr txBox="1">
            <a:spLocks noChangeArrowheads="1"/>
          </p:cNvSpPr>
          <p:nvPr/>
        </p:nvSpPr>
        <p:spPr bwMode="auto">
          <a:xfrm>
            <a:off x="6300788" y="2276475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Gill Sans MT"/>
              </a:rPr>
              <a:t>DYSTRYBUCJA</a:t>
            </a:r>
            <a:endParaRPr lang="it-IT" sz="1400">
              <a:latin typeface="Gill Sans MT"/>
            </a:endParaRPr>
          </a:p>
        </p:txBody>
      </p:sp>
      <p:sp>
        <p:nvSpPr>
          <p:cNvPr id="107530" name="CasellaDiTesto 18"/>
          <p:cNvSpPr txBox="1">
            <a:spLocks noChangeArrowheads="1"/>
          </p:cNvSpPr>
          <p:nvPr/>
        </p:nvSpPr>
        <p:spPr bwMode="auto">
          <a:xfrm>
            <a:off x="1019175" y="5373688"/>
            <a:ext cx="146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Gill Sans MT"/>
              </a:rPr>
              <a:t>RECY</a:t>
            </a:r>
            <a:r>
              <a:rPr lang="pl-PL" sz="1400">
                <a:latin typeface="Gill Sans MT"/>
              </a:rPr>
              <a:t>K</a:t>
            </a:r>
            <a:r>
              <a:rPr lang="it-IT" sz="1400">
                <a:latin typeface="Gill Sans MT"/>
              </a:rPr>
              <a:t>LING</a:t>
            </a:r>
          </a:p>
        </p:txBody>
      </p:sp>
      <p:sp>
        <p:nvSpPr>
          <p:cNvPr id="107531" name="CasellaDiTesto 21"/>
          <p:cNvSpPr txBox="1">
            <a:spLocks noChangeArrowheads="1"/>
          </p:cNvSpPr>
          <p:nvPr/>
        </p:nvSpPr>
        <p:spPr bwMode="auto">
          <a:xfrm>
            <a:off x="3633788" y="5373688"/>
            <a:ext cx="146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Gill Sans MT"/>
              </a:rPr>
              <a:t>ODPAD</a:t>
            </a:r>
            <a:endParaRPr lang="it-IT" sz="1400">
              <a:latin typeface="Gill Sans MT"/>
            </a:endParaRPr>
          </a:p>
        </p:txBody>
      </p:sp>
      <p:sp>
        <p:nvSpPr>
          <p:cNvPr id="107532" name="CasellaDiTesto 22"/>
          <p:cNvSpPr txBox="1">
            <a:spLocks noChangeArrowheads="1"/>
          </p:cNvSpPr>
          <p:nvPr/>
        </p:nvSpPr>
        <p:spPr bwMode="auto">
          <a:xfrm>
            <a:off x="7451725" y="5373688"/>
            <a:ext cx="887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Gill Sans MT"/>
              </a:rPr>
              <a:t>ZAKUP</a:t>
            </a:r>
            <a:endParaRPr lang="it-IT" sz="1400">
              <a:latin typeface="Gill Sans MT"/>
            </a:endParaRPr>
          </a:p>
        </p:txBody>
      </p:sp>
      <p:sp>
        <p:nvSpPr>
          <p:cNvPr id="107533" name="CasellaDiTesto 23"/>
          <p:cNvSpPr txBox="1">
            <a:spLocks noChangeArrowheads="1"/>
          </p:cNvSpPr>
          <p:nvPr/>
        </p:nvSpPr>
        <p:spPr bwMode="auto">
          <a:xfrm>
            <a:off x="6061075" y="5373688"/>
            <a:ext cx="153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Gill Sans MT"/>
              </a:rPr>
              <a:t>KONSUMPCJA</a:t>
            </a:r>
            <a:endParaRPr lang="it-IT" sz="1400">
              <a:latin typeface="Gill Sans MT"/>
            </a:endParaRPr>
          </a:p>
        </p:txBody>
      </p:sp>
      <p:sp>
        <p:nvSpPr>
          <p:cNvPr id="107534" name="CasellaDiTesto 26"/>
          <p:cNvSpPr txBox="1">
            <a:spLocks noChangeArrowheads="1"/>
          </p:cNvSpPr>
          <p:nvPr/>
        </p:nvSpPr>
        <p:spPr bwMode="auto">
          <a:xfrm>
            <a:off x="1547813" y="2349500"/>
            <a:ext cx="15414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Gill Sans MT"/>
              </a:rPr>
              <a:t>ZASOBY NATURALNE </a:t>
            </a:r>
            <a:br>
              <a:rPr lang="pl-PL" sz="1400">
                <a:latin typeface="Gill Sans MT"/>
              </a:rPr>
            </a:br>
            <a:r>
              <a:rPr lang="pl-PL" sz="1400">
                <a:latin typeface="Gill Sans MT"/>
              </a:rPr>
              <a:t>I SUROWCE</a:t>
            </a:r>
            <a:endParaRPr lang="it-IT" sz="1400">
              <a:latin typeface="Gill Sans MT"/>
            </a:endParaRPr>
          </a:p>
        </p:txBody>
      </p:sp>
      <p:pic>
        <p:nvPicPr>
          <p:cNvPr id="107535" name="Picture 3" descr="C:\Users\marco.denardi\Desktop\jpg\cicli\quality compo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068638"/>
            <a:ext cx="93186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C:\Users\marco.denardi\Desktop\Dati luglio 2015\GRAFICI RD_2015_luglio_solo_Contarina_ENG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060575"/>
            <a:ext cx="9031288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863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pl-PL" altLang="it-IT" sz="2800" b="1">
                <a:solidFill>
                  <a:srgbClr val="77BEE5"/>
                </a:solidFill>
                <a:latin typeface="Gill Sans MT"/>
              </a:rPr>
              <a:t>Poziom recyklingu osiągnięty przez gminy obsługiwane przez Contarinę</a:t>
            </a:r>
          </a:p>
          <a:p>
            <a:pPr algn="ctr" eaLnBrk="0" hangingPunct="0"/>
            <a:endParaRPr lang="en-GB" altLang="it-IT" sz="2400" b="1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5435600" y="2349500"/>
            <a:ext cx="720725" cy="358775"/>
          </a:xfrm>
          <a:prstGeom prst="ellipse">
            <a:avLst/>
          </a:prstGeom>
          <a:noFill/>
          <a:ln>
            <a:solidFill>
              <a:srgbClr val="77B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9572" name="CasellaDiTesto 2"/>
          <p:cNvSpPr txBox="1">
            <a:spLocks noChangeArrowheads="1"/>
          </p:cNvSpPr>
          <p:nvPr/>
        </p:nvSpPr>
        <p:spPr bwMode="auto">
          <a:xfrm>
            <a:off x="468313" y="5949950"/>
            <a:ext cx="84597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altLang="it-IT" sz="1100" b="1">
                <a:solidFill>
                  <a:srgbClr val="000000"/>
                </a:solidFill>
                <a:latin typeface="Gill Sans MT"/>
              </a:rPr>
              <a:t>Źródło:</a:t>
            </a:r>
            <a:endParaRPr lang="it-IT" altLang="it-IT" sz="1100" b="1">
              <a:solidFill>
                <a:srgbClr val="000000"/>
              </a:solidFill>
              <a:latin typeface="Gill Sans MT"/>
            </a:endParaRPr>
          </a:p>
          <a:p>
            <a:r>
              <a:rPr lang="it-IT" altLang="it-IT" sz="1100">
                <a:latin typeface="Gill Sans MT"/>
              </a:rPr>
              <a:t>dati Contarina 2015</a:t>
            </a:r>
          </a:p>
          <a:p>
            <a:r>
              <a:rPr lang="it-IT" altLang="it-IT" sz="1100">
                <a:latin typeface="Gill Sans MT"/>
              </a:rPr>
              <a:t>Rapporto Rifiuti ISPRA 2014 (dati 2013 Italia); Relazione Rifiuti Urbani ARPAV (dati 2013 Veneto)</a:t>
            </a:r>
          </a:p>
        </p:txBody>
      </p:sp>
      <p:grpSp>
        <p:nvGrpSpPr>
          <p:cNvPr id="109573" name="Gruppo 21"/>
          <p:cNvGrpSpPr>
            <a:grpSpLocks/>
          </p:cNvGrpSpPr>
          <p:nvPr/>
        </p:nvGrpSpPr>
        <p:grpSpPr bwMode="auto">
          <a:xfrm>
            <a:off x="1042988" y="2814638"/>
            <a:ext cx="649287" cy="254000"/>
            <a:chOff x="2951820" y="4620181"/>
            <a:chExt cx="1080120" cy="253916"/>
          </a:xfrm>
        </p:grpSpPr>
        <p:sp>
          <p:nvSpPr>
            <p:cNvPr id="23" name="Rettangolo 22"/>
            <p:cNvSpPr/>
            <p:nvPr/>
          </p:nvSpPr>
          <p:spPr>
            <a:xfrm>
              <a:off x="3131400" y="4653507"/>
              <a:ext cx="720960" cy="1745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003399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951820" y="4620181"/>
              <a:ext cx="1080120" cy="253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000066"/>
                  </a:solidFill>
                  <a:latin typeface="Gill Sans MT" panose="020B0502020104020203" pitchFamily="34" charset="0"/>
                </a:rPr>
                <a:t>PAYT</a:t>
              </a:r>
              <a:endParaRPr lang="en-US" sz="1050" b="1" dirty="0">
                <a:solidFill>
                  <a:srgbClr val="000066"/>
                </a:solidFill>
                <a:latin typeface="Gill Sans MT" panose="020B0502020104020203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C:\Users\marco.denardi\Desktop\Dati luglio 2015\GRAFICI RD_2015_luglio_solo_Contarina_ENG-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2060575"/>
            <a:ext cx="8864601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22225" y="476250"/>
            <a:ext cx="9121775" cy="863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pl-PL" altLang="it-IT" sz="2800" b="1">
                <a:solidFill>
                  <a:srgbClr val="77BEE5"/>
                </a:solidFill>
                <a:latin typeface="Gill Sans MT"/>
              </a:rPr>
              <a:t>Ilość odpadów resztkowych i wielkogabarytowych</a:t>
            </a:r>
            <a:br>
              <a:rPr lang="pl-PL" altLang="it-IT" sz="2800" b="1">
                <a:solidFill>
                  <a:srgbClr val="77BEE5"/>
                </a:solidFill>
                <a:latin typeface="Gill Sans MT"/>
              </a:rPr>
            </a:br>
            <a:r>
              <a:rPr lang="pl-PL" altLang="it-IT" sz="2800" b="1">
                <a:solidFill>
                  <a:srgbClr val="77BEE5"/>
                </a:solidFill>
                <a:latin typeface="Gill Sans MT"/>
              </a:rPr>
              <a:t>odbieranych</a:t>
            </a:r>
            <a:r>
              <a:rPr lang="it-IT" altLang="it-IT" sz="2800" b="1">
                <a:solidFill>
                  <a:srgbClr val="77BEE5"/>
                </a:solidFill>
                <a:latin typeface="Gill Sans MT"/>
              </a:rPr>
              <a:t> </a:t>
            </a:r>
            <a:r>
              <a:rPr lang="pl-PL" altLang="it-IT" sz="2800" b="1">
                <a:solidFill>
                  <a:srgbClr val="77BEE5"/>
                </a:solidFill>
                <a:latin typeface="Gill Sans MT"/>
              </a:rPr>
              <a:t>przez</a:t>
            </a:r>
            <a:r>
              <a:rPr lang="it-IT" altLang="it-IT" sz="2800" b="1">
                <a:solidFill>
                  <a:srgbClr val="77BEE5"/>
                </a:solidFill>
                <a:latin typeface="Gill Sans MT"/>
              </a:rPr>
              <a:t> Contarin</a:t>
            </a:r>
            <a:r>
              <a:rPr lang="pl-PL" altLang="it-IT" sz="2800" b="1">
                <a:solidFill>
                  <a:srgbClr val="77BEE5"/>
                </a:solidFill>
                <a:latin typeface="Gill Sans MT"/>
              </a:rPr>
              <a:t>ę</a:t>
            </a:r>
            <a:r>
              <a:rPr lang="it-IT" altLang="it-IT" sz="2800" b="1">
                <a:solidFill>
                  <a:srgbClr val="77BEE5"/>
                </a:solidFill>
                <a:latin typeface="Gill Sans MT"/>
              </a:rPr>
              <a:t> </a:t>
            </a:r>
            <a:r>
              <a:rPr lang="pl-PL" altLang="it-IT" sz="2800" b="1">
                <a:solidFill>
                  <a:srgbClr val="77BEE5"/>
                </a:solidFill>
                <a:latin typeface="Gill Sans MT"/>
              </a:rPr>
              <a:t/>
            </a:r>
            <a:br>
              <a:rPr lang="pl-PL" altLang="it-IT" sz="2800" b="1">
                <a:solidFill>
                  <a:srgbClr val="77BEE5"/>
                </a:solidFill>
                <a:latin typeface="Gill Sans MT"/>
              </a:rPr>
            </a:br>
            <a:r>
              <a:rPr lang="it-IT" altLang="it-IT" sz="2400">
                <a:solidFill>
                  <a:srgbClr val="77BEE5"/>
                </a:solidFill>
                <a:latin typeface="Gill Sans MT"/>
              </a:rPr>
              <a:t>(kg</a:t>
            </a:r>
            <a:r>
              <a:rPr lang="pl-PL" altLang="it-IT" sz="2400">
                <a:solidFill>
                  <a:srgbClr val="77BEE5"/>
                </a:solidFill>
                <a:latin typeface="Gill Sans MT"/>
              </a:rPr>
              <a:t>/mieszkańca</a:t>
            </a:r>
            <a:r>
              <a:rPr lang="it-IT" altLang="it-IT" sz="2400">
                <a:solidFill>
                  <a:srgbClr val="77BEE5"/>
                </a:solidFill>
                <a:latin typeface="Gill Sans MT"/>
              </a:rPr>
              <a:t>/</a:t>
            </a:r>
            <a:r>
              <a:rPr lang="pl-PL" altLang="it-IT" sz="2400">
                <a:solidFill>
                  <a:srgbClr val="77BEE5"/>
                </a:solidFill>
                <a:latin typeface="Gill Sans MT"/>
              </a:rPr>
              <a:t>rok</a:t>
            </a:r>
            <a:r>
              <a:rPr lang="it-IT" altLang="it-IT" sz="2400">
                <a:solidFill>
                  <a:srgbClr val="77BEE5"/>
                </a:solidFill>
                <a:latin typeface="Gill Sans MT"/>
              </a:rPr>
              <a:t>)</a:t>
            </a:r>
          </a:p>
        </p:txBody>
      </p:sp>
      <p:sp>
        <p:nvSpPr>
          <p:cNvPr id="111619" name="CasellaDiTesto 2"/>
          <p:cNvSpPr txBox="1">
            <a:spLocks noChangeArrowheads="1"/>
          </p:cNvSpPr>
          <p:nvPr/>
        </p:nvSpPr>
        <p:spPr bwMode="auto">
          <a:xfrm>
            <a:off x="468313" y="5949950"/>
            <a:ext cx="84597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altLang="it-IT" sz="1100" b="1">
                <a:solidFill>
                  <a:srgbClr val="000000"/>
                </a:solidFill>
                <a:latin typeface="Gill Sans MT"/>
              </a:rPr>
              <a:t>Źródło:</a:t>
            </a:r>
            <a:endParaRPr lang="it-IT" altLang="it-IT" sz="1100" b="1">
              <a:solidFill>
                <a:srgbClr val="000000"/>
              </a:solidFill>
              <a:latin typeface="Gill Sans MT"/>
            </a:endParaRPr>
          </a:p>
          <a:p>
            <a:r>
              <a:rPr lang="it-IT" altLang="it-IT" sz="1100">
                <a:latin typeface="Gill Sans MT"/>
              </a:rPr>
              <a:t>dati Contarina 2015 </a:t>
            </a:r>
          </a:p>
          <a:p>
            <a:r>
              <a:rPr lang="it-IT" altLang="it-IT" sz="1100">
                <a:latin typeface="Gill Sans MT"/>
              </a:rPr>
              <a:t>Rapporto Rifiuti ISPRA 2014 (dati 2013 Italia); Relazione Rifiuti Urbani ARPAV (dati 2013 Veneto)</a:t>
            </a:r>
          </a:p>
        </p:txBody>
      </p:sp>
      <p:sp>
        <p:nvSpPr>
          <p:cNvPr id="8" name="Ovale 7"/>
          <p:cNvSpPr/>
          <p:nvPr/>
        </p:nvSpPr>
        <p:spPr>
          <a:xfrm>
            <a:off x="5219700" y="4365625"/>
            <a:ext cx="576263" cy="287338"/>
          </a:xfrm>
          <a:prstGeom prst="ellipse">
            <a:avLst/>
          </a:prstGeom>
          <a:noFill/>
          <a:ln>
            <a:solidFill>
              <a:srgbClr val="77B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CasellaDiTesto 13"/>
          <p:cNvSpPr txBox="1">
            <a:spLocks noChangeArrowheads="1"/>
          </p:cNvSpPr>
          <p:nvPr/>
        </p:nvSpPr>
        <p:spPr bwMode="auto">
          <a:xfrm>
            <a:off x="6740525" y="5030788"/>
            <a:ext cx="4016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3200" b="1">
              <a:latin typeface="Gill Sans MT"/>
            </a:endParaRPr>
          </a:p>
          <a:p>
            <a:endParaRPr lang="it-IT" sz="3200"/>
          </a:p>
        </p:txBody>
      </p:sp>
      <p:sp>
        <p:nvSpPr>
          <p:cNvPr id="113666" name="CasellaDiTesto 22"/>
          <p:cNvSpPr txBox="1">
            <a:spLocks noChangeArrowheads="1"/>
          </p:cNvSpPr>
          <p:nvPr/>
        </p:nvSpPr>
        <p:spPr bwMode="auto">
          <a:xfrm>
            <a:off x="461963" y="5229225"/>
            <a:ext cx="32496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Gill Sans MT"/>
              </a:rPr>
              <a:t>Koszty całkowite</a:t>
            </a:r>
            <a:endParaRPr lang="it-IT" sz="2400" b="1">
              <a:latin typeface="Gill Sans MT"/>
            </a:endParaRPr>
          </a:p>
          <a:p>
            <a:pPr algn="ctr"/>
            <a:r>
              <a:rPr lang="it-IT" sz="1800" b="1">
                <a:latin typeface="Gill Sans MT"/>
              </a:rPr>
              <a:t>(</a:t>
            </a:r>
            <a:r>
              <a:rPr lang="pl-PL" sz="1800" b="1">
                <a:latin typeface="Gill Sans MT"/>
              </a:rPr>
              <a:t>zarządzanie</a:t>
            </a:r>
            <a:r>
              <a:rPr lang="it-IT" sz="1800" b="1">
                <a:latin typeface="Gill Sans MT"/>
              </a:rPr>
              <a:t> + </a:t>
            </a:r>
            <a:r>
              <a:rPr lang="pl-PL" sz="1800" b="1">
                <a:latin typeface="Gill Sans MT"/>
              </a:rPr>
              <a:t>składowanie</a:t>
            </a:r>
            <a:r>
              <a:rPr lang="it-IT" sz="1800" b="1">
                <a:latin typeface="Gill Sans MT"/>
              </a:rPr>
              <a:t>)</a:t>
            </a:r>
          </a:p>
        </p:txBody>
      </p:sp>
      <p:sp>
        <p:nvSpPr>
          <p:cNvPr id="113667" name="CasellaDiTesto 24"/>
          <p:cNvSpPr txBox="1">
            <a:spLocks noChangeArrowheads="1"/>
          </p:cNvSpPr>
          <p:nvPr/>
        </p:nvSpPr>
        <p:spPr bwMode="auto">
          <a:xfrm>
            <a:off x="457200" y="2911475"/>
            <a:ext cx="325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Gill Sans MT"/>
              </a:rPr>
              <a:t>Pracownicy </a:t>
            </a:r>
            <a:r>
              <a:rPr lang="it-IT" sz="2400" b="1">
                <a:latin typeface="Gill Sans MT"/>
              </a:rPr>
              <a:t>Contarin</a:t>
            </a:r>
            <a:r>
              <a:rPr lang="pl-PL" sz="2400" b="1">
                <a:latin typeface="Gill Sans MT"/>
              </a:rPr>
              <a:t>y</a:t>
            </a:r>
            <a:endParaRPr lang="it-IT" sz="2400" b="1">
              <a:latin typeface="Gill Sans MT"/>
            </a:endParaRPr>
          </a:p>
        </p:txBody>
      </p:sp>
      <p:graphicFrame>
        <p:nvGraphicFramePr>
          <p:cNvPr id="35" name="Grafico 34"/>
          <p:cNvGraphicFramePr>
            <a:graphicFrameLocks/>
          </p:cNvGraphicFramePr>
          <p:nvPr/>
        </p:nvGraphicFramePr>
        <p:xfrm>
          <a:off x="3377570" y="1618405"/>
          <a:ext cx="5514909" cy="332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3669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2288" y="3141663"/>
            <a:ext cx="241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25" y="3141663"/>
            <a:ext cx="241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9063" y="2781300"/>
            <a:ext cx="241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300" y="2781300"/>
            <a:ext cx="239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3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638" y="2781300"/>
            <a:ext cx="241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4" name="CasellaDiTesto 1"/>
          <p:cNvSpPr txBox="1">
            <a:spLocks noChangeArrowheads="1"/>
          </p:cNvSpPr>
          <p:nvPr/>
        </p:nvSpPr>
        <p:spPr bwMode="auto">
          <a:xfrm>
            <a:off x="4125913" y="3573463"/>
            <a:ext cx="87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>
                <a:solidFill>
                  <a:srgbClr val="000066"/>
                </a:solidFill>
                <a:latin typeface="Gill Sans MT"/>
              </a:rPr>
              <a:t>58</a:t>
            </a:r>
          </a:p>
        </p:txBody>
      </p:sp>
      <p:sp>
        <p:nvSpPr>
          <p:cNvPr id="113675" name="CasellaDiTesto 20"/>
          <p:cNvSpPr txBox="1">
            <a:spLocks noChangeArrowheads="1"/>
          </p:cNvSpPr>
          <p:nvPr/>
        </p:nvSpPr>
        <p:spPr bwMode="auto">
          <a:xfrm>
            <a:off x="7532688" y="3203575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>
                <a:solidFill>
                  <a:srgbClr val="000066"/>
                </a:solidFill>
                <a:latin typeface="Gill Sans MT"/>
              </a:rPr>
              <a:t>84</a:t>
            </a:r>
          </a:p>
        </p:txBody>
      </p:sp>
      <p:sp>
        <p:nvSpPr>
          <p:cNvPr id="113676" name="CasellaDiTesto 42"/>
          <p:cNvSpPr txBox="1">
            <a:spLocks noChangeArrowheads="1"/>
          </p:cNvSpPr>
          <p:nvPr/>
        </p:nvSpPr>
        <p:spPr bwMode="auto">
          <a:xfrm>
            <a:off x="3981450" y="1916113"/>
            <a:ext cx="877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solidFill>
                  <a:schemeClr val="tx1"/>
                </a:solidFill>
                <a:latin typeface="Gill Sans MT"/>
              </a:rPr>
              <a:t>Osoby</a:t>
            </a:r>
            <a:endParaRPr lang="it-IT" sz="1400">
              <a:solidFill>
                <a:schemeClr val="tx1"/>
              </a:solidFill>
              <a:latin typeface="Gill Sans MT"/>
            </a:endParaRPr>
          </a:p>
        </p:txBody>
      </p:sp>
      <p:pic>
        <p:nvPicPr>
          <p:cNvPr id="113677" name="Picture 8" descr="C:\Users\marco.denardi\Desktop\Presentazioni\Lione\icone_grafico_responsabilita-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373688"/>
            <a:ext cx="538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8" name="CasellaDiTesto 32"/>
          <p:cNvSpPr txBox="1">
            <a:spLocks noChangeArrowheads="1"/>
          </p:cNvSpPr>
          <p:nvPr/>
        </p:nvSpPr>
        <p:spPr bwMode="auto">
          <a:xfrm>
            <a:off x="4619625" y="5853113"/>
            <a:ext cx="97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>
                <a:latin typeface="Gill Sans MT"/>
              </a:rPr>
              <a:t>2013</a:t>
            </a:r>
          </a:p>
        </p:txBody>
      </p:sp>
      <p:pic>
        <p:nvPicPr>
          <p:cNvPr id="113679" name="Picture 8" descr="C:\Users\marco.denardi\Desktop\Presentazioni\Lione\icone_grafico_responsabilita-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9050" y="5373688"/>
            <a:ext cx="538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0" name="Picture 8" descr="C:\Users\marco.denardi\Desktop\Presentazioni\Lione\icone_grafico_responsabilita-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959350"/>
            <a:ext cx="5381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1" name="Picture 8" descr="C:\Users\marco.denardi\Desktop\Presentazioni\Lione\icone_grafico_responsabilita-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3188" y="5373688"/>
            <a:ext cx="5381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2" name="CasellaDiTesto 49"/>
          <p:cNvSpPr txBox="1">
            <a:spLocks noChangeArrowheads="1"/>
          </p:cNvSpPr>
          <p:nvPr/>
        </p:nvSpPr>
        <p:spPr bwMode="auto">
          <a:xfrm>
            <a:off x="6500813" y="585311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>
                <a:latin typeface="Gill Sans MT"/>
              </a:rPr>
              <a:t>2014</a:t>
            </a:r>
          </a:p>
        </p:txBody>
      </p:sp>
      <p:pic>
        <p:nvPicPr>
          <p:cNvPr id="113683" name="Picture 8" descr="C:\Users\marco.denardi\Desktop\Presentazioni\Lione\icone_grafico_responsabilita-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0238" y="5373688"/>
            <a:ext cx="5381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4" name="Picture 8" descr="C:\Users\marco.denardi\Desktop\Presentazioni\Lione\icone_grafico_responsabilita-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0525" y="4959350"/>
            <a:ext cx="538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5867400" y="5599113"/>
            <a:ext cx="360363" cy="44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5867400" y="5732463"/>
            <a:ext cx="360363" cy="46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3687" name="Text Box 4"/>
          <p:cNvSpPr txBox="1">
            <a:spLocks noChangeArrowheads="1"/>
          </p:cNvSpPr>
          <p:nvPr/>
        </p:nvSpPr>
        <p:spPr bwMode="auto">
          <a:xfrm>
            <a:off x="0" y="1968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4000" b="1">
                <a:solidFill>
                  <a:srgbClr val="77BEE5"/>
                </a:solidFill>
                <a:latin typeface="Gill Sans MT"/>
              </a:rPr>
              <a:t>‘</a:t>
            </a: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Zielone</a:t>
            </a:r>
            <a:r>
              <a:rPr lang="it-IT" altLang="it-IT" sz="4000" b="1">
                <a:solidFill>
                  <a:srgbClr val="77BEE5"/>
                </a:solidFill>
              </a:rPr>
              <a:t>’</a:t>
            </a: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 miejsca pracy</a:t>
            </a:r>
            <a:r>
              <a:rPr lang="it-IT" altLang="it-IT" sz="4000" b="1">
                <a:solidFill>
                  <a:srgbClr val="77BEE5"/>
                </a:solidFill>
                <a:latin typeface="Gill Sans MT"/>
              </a:rPr>
              <a:t> </a:t>
            </a: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/>
            </a:r>
            <a:br>
              <a:rPr lang="pl-PL" altLang="it-IT" sz="4000" b="1">
                <a:solidFill>
                  <a:srgbClr val="77BEE5"/>
                </a:solidFill>
                <a:latin typeface="Gill Sans MT"/>
              </a:rPr>
            </a:b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oznaczają rozwój</a:t>
            </a:r>
            <a:endParaRPr lang="it-IT" altLang="it-IT" sz="4000" b="1">
              <a:solidFill>
                <a:srgbClr val="77BEE5"/>
              </a:solidFill>
              <a:latin typeface="Gill Sans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C:\Users\laura.tonon\Desktop\g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1682750"/>
            <a:ext cx="59404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4" name="CasellaDiTesto 13"/>
          <p:cNvSpPr txBox="1">
            <a:spLocks noChangeArrowheads="1"/>
          </p:cNvSpPr>
          <p:nvPr/>
        </p:nvSpPr>
        <p:spPr bwMode="auto">
          <a:xfrm>
            <a:off x="6351588" y="5091113"/>
            <a:ext cx="4016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3200" b="1">
              <a:latin typeface="Gill Sans MT"/>
            </a:endParaRPr>
          </a:p>
          <a:p>
            <a:endParaRPr lang="it-IT" sz="3200"/>
          </a:p>
        </p:txBody>
      </p:sp>
      <p:graphicFrame>
        <p:nvGraphicFramePr>
          <p:cNvPr id="115779" name="Group 67"/>
          <p:cNvGraphicFramePr>
            <a:graphicFrameLocks noGrp="1"/>
          </p:cNvGraphicFramePr>
          <p:nvPr/>
        </p:nvGraphicFramePr>
        <p:xfrm>
          <a:off x="0" y="4581525"/>
          <a:ext cx="3816350" cy="1979613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636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BEE5"/>
                          </a:solidFill>
                          <a:effectLst/>
                          <a:latin typeface="Gill Sans MT"/>
                        </a:rPr>
                        <a:t>85.000 </a:t>
                      </a:r>
                      <a:r>
                        <a:rPr kumimoji="0" lang="pl-PL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BEE5"/>
                          </a:solidFill>
                          <a:effectLst/>
                          <a:latin typeface="Gill Sans MT"/>
                        </a:rPr>
                        <a:t>mieszkańców</a:t>
                      </a:r>
                      <a:endParaRPr kumimoji="0" lang="it-IT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77BEE5"/>
                        </a:solidFill>
                        <a:effectLst/>
                        <a:latin typeface="Gill Sans MT"/>
                      </a:endParaRPr>
                    </a:p>
                  </a:txBody>
                  <a:tcPr marL="116236" marR="116236" marT="58118" marB="581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BEE5"/>
                          </a:solidFill>
                          <a:effectLst/>
                          <a:latin typeface="Gill Sans MT"/>
                        </a:rPr>
                        <a:t>500.000 </a:t>
                      </a:r>
                      <a:r>
                        <a:rPr kumimoji="0" lang="pl-PL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BEE5"/>
                          </a:solidFill>
                          <a:effectLst/>
                          <a:latin typeface="Gill Sans MT"/>
                        </a:rPr>
                        <a:t>mieszkańców</a:t>
                      </a:r>
                      <a:endParaRPr kumimoji="0" lang="it-IT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77BEE5"/>
                        </a:solidFill>
                        <a:effectLst/>
                        <a:latin typeface="Gill Sans MT"/>
                      </a:endParaRPr>
                    </a:p>
                  </a:txBody>
                  <a:tcPr marL="116236" marR="116236" marT="58118" marB="581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BEE5"/>
                          </a:solidFill>
                          <a:effectLst/>
                          <a:latin typeface="Gill Sans MT"/>
                        </a:rPr>
                        <a:t>1.000.000 </a:t>
                      </a:r>
                      <a:r>
                        <a:rPr kumimoji="0" lang="pl-PL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BEE5"/>
                          </a:solidFill>
                          <a:effectLst/>
                          <a:latin typeface="Gill Sans MT"/>
                        </a:rPr>
                        <a:t>mieszkańców</a:t>
                      </a:r>
                      <a:endParaRPr kumimoji="0" lang="it-IT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77BEE5"/>
                        </a:solidFill>
                        <a:effectLst/>
                        <a:latin typeface="Gill Sans MT"/>
                      </a:endParaRPr>
                    </a:p>
                  </a:txBody>
                  <a:tcPr marL="116236" marR="116236" marT="58118" marB="581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873500" y="4514850"/>
          <a:ext cx="1635125" cy="2009775"/>
        </p:xfrm>
        <a:graphic>
          <a:graphicData uri="http://schemas.openxmlformats.org/drawingml/2006/table">
            <a:tbl>
              <a:tblPr/>
              <a:tblGrid>
                <a:gridCol w="1635125"/>
              </a:tblGrid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+26</a:t>
                      </a:r>
                    </a:p>
                  </a:txBody>
                  <a:tcPr marL="116236" marR="116236" marT="58118" marB="581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+175</a:t>
                      </a:r>
                    </a:p>
                  </a:txBody>
                  <a:tcPr marL="116236" marR="116236" marT="58118" marB="581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+350</a:t>
                      </a:r>
                    </a:p>
                  </a:txBody>
                  <a:tcPr marL="116236" marR="116236" marT="58118" marB="581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5736" name="Picture 2" descr="C:\Users\laura.tonon\Desktop\gj.png"/>
          <p:cNvPicPr>
            <a:picLocks noChangeAspect="1" noChangeArrowheads="1"/>
          </p:cNvPicPr>
          <p:nvPr/>
        </p:nvPicPr>
        <p:blipFill>
          <a:blip r:embed="rId3"/>
          <a:srcRect l="36705" t="15289" r="56653" b="63457"/>
          <a:stretch>
            <a:fillRect/>
          </a:stretch>
        </p:blipFill>
        <p:spPr bwMode="auto">
          <a:xfrm>
            <a:off x="3778250" y="4625975"/>
            <a:ext cx="396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7" name="Picture 2" descr="C:\Users\laura.tonon\Desktop\gj.png"/>
          <p:cNvPicPr>
            <a:picLocks noChangeAspect="1" noChangeArrowheads="1"/>
          </p:cNvPicPr>
          <p:nvPr/>
        </p:nvPicPr>
        <p:blipFill>
          <a:blip r:embed="rId3"/>
          <a:srcRect l="36705" t="15289" r="56653" b="63457"/>
          <a:stretch>
            <a:fillRect/>
          </a:stretch>
        </p:blipFill>
        <p:spPr bwMode="auto">
          <a:xfrm>
            <a:off x="3778250" y="5311775"/>
            <a:ext cx="396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8" name="Picture 2" descr="C:\Users\laura.tonon\Desktop\gj.png"/>
          <p:cNvPicPr>
            <a:picLocks noChangeAspect="1" noChangeArrowheads="1"/>
          </p:cNvPicPr>
          <p:nvPr/>
        </p:nvPicPr>
        <p:blipFill>
          <a:blip r:embed="rId3"/>
          <a:srcRect l="36705" t="15289" r="56653" b="63457"/>
          <a:stretch>
            <a:fillRect/>
          </a:stretch>
        </p:blipFill>
        <p:spPr bwMode="auto">
          <a:xfrm>
            <a:off x="3778250" y="5959475"/>
            <a:ext cx="396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9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0025" y="4714875"/>
            <a:ext cx="1285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0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0838" y="4714875"/>
            <a:ext cx="13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1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5300" y="4714875"/>
            <a:ext cx="1285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2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0025" y="5381625"/>
            <a:ext cx="12858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3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0838" y="5381625"/>
            <a:ext cx="1301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5300" y="5381625"/>
            <a:ext cx="12858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825" y="5381625"/>
            <a:ext cx="12858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6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2638" y="5381625"/>
            <a:ext cx="1301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7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7100" y="5381625"/>
            <a:ext cx="12858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8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5381625"/>
            <a:ext cx="1301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9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4438" y="5381625"/>
            <a:ext cx="1301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0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5381625"/>
            <a:ext cx="1301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1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775" y="5381625"/>
            <a:ext cx="12858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2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0025" y="6045200"/>
            <a:ext cx="1285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3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0838" y="6045200"/>
            <a:ext cx="13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4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5300" y="6045200"/>
            <a:ext cx="1285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5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825" y="6045200"/>
            <a:ext cx="1285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6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2638" y="6045200"/>
            <a:ext cx="13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7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7100" y="6045200"/>
            <a:ext cx="1285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8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6045200"/>
            <a:ext cx="13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9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4438" y="6045200"/>
            <a:ext cx="13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0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6045200"/>
            <a:ext cx="13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1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775" y="6045200"/>
            <a:ext cx="1285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2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2113" y="6045200"/>
            <a:ext cx="128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3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8638" y="6045200"/>
            <a:ext cx="128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4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9450" y="6045200"/>
            <a:ext cx="13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5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3913" y="6045200"/>
            <a:ext cx="128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6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88" y="6045200"/>
            <a:ext cx="128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7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1250" y="6045200"/>
            <a:ext cx="13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8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5713" y="6045200"/>
            <a:ext cx="128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69" name="Picture 2" descr="C:\Users\marco.denardi\Desktop\Ljubljana\omi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8588" y="6045200"/>
            <a:ext cx="1285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71" name="Text Box 4"/>
          <p:cNvSpPr txBox="1">
            <a:spLocks noChangeArrowheads="1"/>
          </p:cNvSpPr>
          <p:nvPr/>
        </p:nvSpPr>
        <p:spPr bwMode="auto">
          <a:xfrm>
            <a:off x="0" y="19685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4000" b="1">
                <a:solidFill>
                  <a:srgbClr val="77BEE5"/>
                </a:solidFill>
                <a:latin typeface="Gill Sans MT"/>
              </a:rPr>
              <a:t>‘</a:t>
            </a: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Zielone</a:t>
            </a:r>
            <a:r>
              <a:rPr lang="it-IT" altLang="it-IT" sz="4000" b="1">
                <a:solidFill>
                  <a:srgbClr val="77BEE5"/>
                </a:solidFill>
              </a:rPr>
              <a:t>’</a:t>
            </a: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 miejsca pracy</a:t>
            </a:r>
            <a:r>
              <a:rPr lang="it-IT" altLang="it-IT" sz="4000" b="1">
                <a:solidFill>
                  <a:srgbClr val="77BEE5"/>
                </a:solidFill>
                <a:latin typeface="Gill Sans MT"/>
              </a:rPr>
              <a:t> </a:t>
            </a: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/>
            </a:r>
            <a:br>
              <a:rPr lang="pl-PL" altLang="it-IT" sz="4000" b="1">
                <a:solidFill>
                  <a:srgbClr val="77BEE5"/>
                </a:solidFill>
                <a:latin typeface="Gill Sans MT"/>
              </a:rPr>
            </a:b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oznaczają rozwój</a:t>
            </a:r>
            <a:endParaRPr lang="it-IT" altLang="it-IT" sz="4000" b="1">
              <a:solidFill>
                <a:srgbClr val="77BEE5"/>
              </a:solidFill>
              <a:latin typeface="Gill Sans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C:\Users\marco.denardi\Desktop\puzzle\puzzle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42913"/>
            <a:ext cx="7624763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3"/>
          <p:cNvSpPr txBox="1">
            <a:spLocks noChangeArrowheads="1"/>
          </p:cNvSpPr>
          <p:nvPr/>
        </p:nvSpPr>
        <p:spPr bwMode="auto">
          <a:xfrm rot="61220266">
            <a:off x="1166812" y="1176338"/>
            <a:ext cx="26082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800" b="1">
                <a:solidFill>
                  <a:srgbClr val="000066"/>
                </a:solidFill>
                <a:latin typeface="Gill Sans MT"/>
              </a:rPr>
              <a:t>55 kg</a:t>
            </a:r>
          </a:p>
          <a:p>
            <a:pPr algn="ctr"/>
            <a:r>
              <a:rPr lang="pl-PL" altLang="it-IT" sz="2800" b="1">
                <a:solidFill>
                  <a:srgbClr val="000066"/>
                </a:solidFill>
                <a:latin typeface="Gill Sans MT"/>
              </a:rPr>
              <a:t>odpadów</a:t>
            </a:r>
            <a:r>
              <a:rPr lang="it-IT" altLang="it-IT" sz="2800" b="1">
                <a:solidFill>
                  <a:srgbClr val="000066"/>
                </a:solidFill>
                <a:latin typeface="Gill Sans MT"/>
              </a:rPr>
              <a:t> </a:t>
            </a:r>
            <a:r>
              <a:rPr lang="pl-PL" altLang="it-IT" sz="2800" b="1">
                <a:solidFill>
                  <a:srgbClr val="000066"/>
                </a:solidFill>
                <a:latin typeface="Gill Sans MT"/>
              </a:rPr>
              <a:t>resztkowych</a:t>
            </a:r>
            <a:r>
              <a:rPr lang="it-IT" altLang="it-IT" sz="2800" b="1">
                <a:solidFill>
                  <a:srgbClr val="000066"/>
                </a:solidFill>
                <a:latin typeface="Gill Sans MT"/>
              </a:rPr>
              <a:t>/</a:t>
            </a:r>
          </a:p>
          <a:p>
            <a:pPr algn="ctr"/>
            <a:r>
              <a:rPr lang="pl-PL" altLang="it-IT" sz="2800" b="1">
                <a:solidFill>
                  <a:srgbClr val="000066"/>
                </a:solidFill>
                <a:latin typeface="Gill Sans MT"/>
              </a:rPr>
              <a:t>osobę</a:t>
            </a:r>
            <a:endParaRPr lang="it-IT" altLang="it-IT" sz="2800" b="1">
              <a:solidFill>
                <a:srgbClr val="000066"/>
              </a:solidFill>
              <a:latin typeface="Gill Sans MT"/>
            </a:endParaRPr>
          </a:p>
        </p:txBody>
      </p:sp>
      <p:sp>
        <p:nvSpPr>
          <p:cNvPr id="80899" name="Rectangle 3"/>
          <p:cNvSpPr txBox="1">
            <a:spLocks noChangeArrowheads="1"/>
          </p:cNvSpPr>
          <p:nvPr/>
        </p:nvSpPr>
        <p:spPr bwMode="auto">
          <a:xfrm rot="434795">
            <a:off x="4787900" y="692150"/>
            <a:ext cx="3240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700" b="1">
                <a:solidFill>
                  <a:srgbClr val="000066"/>
                </a:solidFill>
                <a:latin typeface="Gill Sans MT"/>
              </a:rPr>
              <a:t>85% </a:t>
            </a:r>
            <a:r>
              <a:rPr lang="pl-PL" altLang="it-IT" sz="2700" b="1">
                <a:solidFill>
                  <a:srgbClr val="000066"/>
                </a:solidFill>
                <a:latin typeface="Gill Sans MT"/>
              </a:rPr>
              <a:t>poziom </a:t>
            </a:r>
            <a:br>
              <a:rPr lang="pl-PL" altLang="it-IT" sz="2700" b="1">
                <a:solidFill>
                  <a:srgbClr val="000066"/>
                </a:solidFill>
                <a:latin typeface="Gill Sans MT"/>
              </a:rPr>
            </a:br>
            <a:r>
              <a:rPr lang="pl-PL" altLang="it-IT" sz="2700" b="1">
                <a:solidFill>
                  <a:srgbClr val="000066"/>
                </a:solidFill>
                <a:latin typeface="Gill Sans MT"/>
              </a:rPr>
              <a:t>recyklingu</a:t>
            </a:r>
            <a:r>
              <a:rPr lang="it-IT" altLang="it-IT" sz="2700" b="1">
                <a:solidFill>
                  <a:srgbClr val="000066"/>
                </a:solidFill>
                <a:latin typeface="Gill Sans MT"/>
              </a:rPr>
              <a:t> </a:t>
            </a:r>
          </a:p>
        </p:txBody>
      </p:sp>
      <p:sp>
        <p:nvSpPr>
          <p:cNvPr id="80900" name="Rectangle 3"/>
          <p:cNvSpPr txBox="1">
            <a:spLocks noChangeArrowheads="1"/>
          </p:cNvSpPr>
          <p:nvPr/>
        </p:nvSpPr>
        <p:spPr bwMode="auto">
          <a:xfrm rot="1684362">
            <a:off x="5778500" y="5141913"/>
            <a:ext cx="20701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pl-PL" altLang="it-IT" sz="2700" b="1">
                <a:solidFill>
                  <a:srgbClr val="000066"/>
                </a:solidFill>
                <a:latin typeface="Gill Sans MT"/>
              </a:rPr>
              <a:t>Zbiórka </a:t>
            </a:r>
            <a:br>
              <a:rPr lang="pl-PL" altLang="it-IT" sz="2700" b="1">
                <a:solidFill>
                  <a:srgbClr val="000066"/>
                </a:solidFill>
                <a:latin typeface="Gill Sans MT"/>
              </a:rPr>
            </a:br>
            <a:r>
              <a:rPr lang="pl-PL" altLang="it-IT" sz="2700" b="1">
                <a:solidFill>
                  <a:srgbClr val="000066"/>
                </a:solidFill>
                <a:latin typeface="Gill Sans MT"/>
              </a:rPr>
              <a:t>u źródła</a:t>
            </a:r>
            <a:endParaRPr lang="it-IT" altLang="it-IT" sz="2700" b="1">
              <a:solidFill>
                <a:srgbClr val="000066"/>
              </a:solidFill>
              <a:latin typeface="Gill Sans MT"/>
            </a:endParaRPr>
          </a:p>
        </p:txBody>
      </p:sp>
      <p:sp>
        <p:nvSpPr>
          <p:cNvPr id="80901" name="Rectangle 3"/>
          <p:cNvSpPr txBox="1">
            <a:spLocks noChangeArrowheads="1"/>
          </p:cNvSpPr>
          <p:nvPr/>
        </p:nvSpPr>
        <p:spPr bwMode="auto">
          <a:xfrm rot="2872869">
            <a:off x="1112837" y="4905376"/>
            <a:ext cx="1476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it-IT" sz="3200" b="1">
                <a:solidFill>
                  <a:srgbClr val="000066"/>
                </a:solidFill>
                <a:latin typeface="Gill Sans MT"/>
              </a:rPr>
              <a:t>PAYT </a:t>
            </a:r>
          </a:p>
        </p:txBody>
      </p:sp>
      <p:sp>
        <p:nvSpPr>
          <p:cNvPr id="80902" name="Rectangle 3"/>
          <p:cNvSpPr txBox="1">
            <a:spLocks noChangeArrowheads="1"/>
          </p:cNvSpPr>
          <p:nvPr/>
        </p:nvSpPr>
        <p:spPr bwMode="auto">
          <a:xfrm rot="969124">
            <a:off x="6008688" y="2924175"/>
            <a:ext cx="275113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400" b="1">
                <a:solidFill>
                  <a:srgbClr val="000066"/>
                </a:solidFill>
                <a:latin typeface="Gill Sans MT"/>
              </a:rPr>
              <a:t>Efektywny </a:t>
            </a:r>
            <a:r>
              <a:rPr lang="pl-PL" altLang="it-IT" sz="2400" b="1">
                <a:solidFill>
                  <a:srgbClr val="000066"/>
                </a:solidFill>
                <a:latin typeface="Gill Sans MT"/>
              </a:rPr>
              <a:t/>
            </a:r>
            <a:br>
              <a:rPr lang="pl-PL" altLang="it-IT" sz="2400" b="1">
                <a:solidFill>
                  <a:srgbClr val="000066"/>
                </a:solidFill>
                <a:latin typeface="Gill Sans MT"/>
              </a:rPr>
            </a:br>
            <a:r>
              <a:rPr lang="it-IT" altLang="it-IT" sz="2400" b="1">
                <a:solidFill>
                  <a:srgbClr val="000066"/>
                </a:solidFill>
                <a:latin typeface="Gill Sans MT"/>
              </a:rPr>
              <a:t>kosztowo</a:t>
            </a:r>
          </a:p>
          <a:p>
            <a:pPr algn="ctr"/>
            <a:endParaRPr lang="it-IT" altLang="it-IT" sz="2400" b="1">
              <a:solidFill>
                <a:srgbClr val="000066"/>
              </a:solidFill>
              <a:latin typeface="Gill Sans MT"/>
            </a:endParaRPr>
          </a:p>
        </p:txBody>
      </p:sp>
      <p:sp>
        <p:nvSpPr>
          <p:cNvPr id="80903" name="Rectangle 3"/>
          <p:cNvSpPr txBox="1">
            <a:spLocks noChangeArrowheads="1"/>
          </p:cNvSpPr>
          <p:nvPr/>
        </p:nvSpPr>
        <p:spPr bwMode="auto">
          <a:xfrm rot="888270">
            <a:off x="2255838" y="5245100"/>
            <a:ext cx="396081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it-IT" altLang="it-IT" sz="2800" b="1">
                <a:solidFill>
                  <a:srgbClr val="000066"/>
                </a:solidFill>
                <a:latin typeface="Gill Sans MT"/>
              </a:rPr>
              <a:t>Zero </a:t>
            </a:r>
          </a:p>
          <a:p>
            <a:pPr algn="ctr">
              <a:lnSpc>
                <a:spcPts val="2500"/>
              </a:lnSpc>
            </a:pPr>
            <a:r>
              <a:rPr lang="pl-PL" altLang="it-IT" sz="2800" b="1">
                <a:solidFill>
                  <a:srgbClr val="000066"/>
                </a:solidFill>
                <a:latin typeface="Gill Sans MT"/>
              </a:rPr>
              <a:t>odpadów</a:t>
            </a:r>
            <a:endParaRPr lang="it-IT" altLang="it-IT" sz="2800" b="1">
              <a:solidFill>
                <a:srgbClr val="000066"/>
              </a:solidFill>
              <a:latin typeface="Gill Sans MT"/>
            </a:endParaRPr>
          </a:p>
        </p:txBody>
      </p:sp>
      <p:sp>
        <p:nvSpPr>
          <p:cNvPr id="80904" name="Rectangle 3"/>
          <p:cNvSpPr txBox="1">
            <a:spLocks noChangeArrowheads="1"/>
          </p:cNvSpPr>
          <p:nvPr/>
        </p:nvSpPr>
        <p:spPr bwMode="auto">
          <a:xfrm rot="-1089561">
            <a:off x="3398838" y="2563813"/>
            <a:ext cx="23256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altLang="it-IT" sz="3000" b="1">
                <a:solidFill>
                  <a:srgbClr val="000066"/>
                </a:solidFill>
                <a:latin typeface="Gill Sans MT"/>
              </a:rPr>
              <a:t>Zielone</a:t>
            </a:r>
            <a:r>
              <a:rPr lang="it-IT" altLang="it-IT" sz="3000" b="1">
                <a:solidFill>
                  <a:srgbClr val="000066"/>
                </a:solidFill>
                <a:latin typeface="Gill Sans MT"/>
              </a:rPr>
              <a:t/>
            </a:r>
            <a:br>
              <a:rPr lang="it-IT" altLang="it-IT" sz="3000" b="1">
                <a:solidFill>
                  <a:srgbClr val="000066"/>
                </a:solidFill>
                <a:latin typeface="Gill Sans MT"/>
              </a:rPr>
            </a:br>
            <a:r>
              <a:rPr lang="pl-PL" altLang="it-IT" sz="3000" b="1">
                <a:solidFill>
                  <a:srgbClr val="000066"/>
                </a:solidFill>
                <a:latin typeface="Gill Sans MT"/>
              </a:rPr>
              <a:t>miejsca</a:t>
            </a:r>
            <a:br>
              <a:rPr lang="pl-PL" altLang="it-IT" sz="3000" b="1">
                <a:solidFill>
                  <a:srgbClr val="000066"/>
                </a:solidFill>
                <a:latin typeface="Gill Sans MT"/>
              </a:rPr>
            </a:br>
            <a:r>
              <a:rPr lang="pl-PL" altLang="it-IT" sz="3000" b="1">
                <a:solidFill>
                  <a:srgbClr val="000066"/>
                </a:solidFill>
                <a:latin typeface="Gill Sans MT"/>
              </a:rPr>
              <a:t>pracy</a:t>
            </a:r>
            <a:endParaRPr lang="it-IT" altLang="it-IT" sz="3000" b="1">
              <a:solidFill>
                <a:srgbClr val="000066"/>
              </a:solidFill>
              <a:latin typeface="Gill Sans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4"/>
          <p:cNvSpPr txBox="1">
            <a:spLocks noChangeArrowheads="1"/>
          </p:cNvSpPr>
          <p:nvPr/>
        </p:nvSpPr>
        <p:spPr bwMode="auto">
          <a:xfrm>
            <a:off x="58738" y="404813"/>
            <a:ext cx="9121775" cy="863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pl-PL" altLang="it-IT" sz="3200" b="1">
                <a:solidFill>
                  <a:srgbClr val="77BEE5"/>
                </a:solidFill>
                <a:latin typeface="Gill Sans MT"/>
              </a:rPr>
              <a:t>Poziom recyklingu w</a:t>
            </a:r>
            <a:r>
              <a:rPr lang="it-IT" altLang="it-IT" sz="3200" b="1">
                <a:solidFill>
                  <a:srgbClr val="77BEE5"/>
                </a:solidFill>
                <a:latin typeface="Gill Sans MT"/>
              </a:rPr>
              <a:t> Treviso </a:t>
            </a:r>
            <a:endParaRPr lang="it-IT" altLang="it-IT" sz="3200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117762" name="CasellaDiTesto 2"/>
          <p:cNvSpPr txBox="1">
            <a:spLocks noChangeArrowheads="1"/>
          </p:cNvSpPr>
          <p:nvPr/>
        </p:nvSpPr>
        <p:spPr bwMode="auto">
          <a:xfrm>
            <a:off x="684213" y="6237288"/>
            <a:ext cx="84597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altLang="it-IT" sz="1100" b="1">
                <a:solidFill>
                  <a:srgbClr val="000000"/>
                </a:solidFill>
                <a:latin typeface="Gill Sans MT"/>
              </a:rPr>
              <a:t>Ź</a:t>
            </a:r>
            <a:r>
              <a:rPr lang="pl-PL" altLang="it-IT" sz="1100" b="1">
                <a:solidFill>
                  <a:srgbClr val="000000"/>
                </a:solidFill>
                <a:latin typeface="Gill Sans MT"/>
              </a:rPr>
              <a:t>ródło:</a:t>
            </a:r>
            <a:endParaRPr lang="it-IT" altLang="it-IT" sz="1100" b="1">
              <a:solidFill>
                <a:srgbClr val="000000"/>
              </a:solidFill>
              <a:latin typeface="Gill Sans MT"/>
            </a:endParaRPr>
          </a:p>
          <a:p>
            <a:r>
              <a:rPr lang="it-IT" altLang="it-IT" sz="1100">
                <a:latin typeface="Gill Sans MT"/>
              </a:rPr>
              <a:t>dati Contarina 2013-2015</a:t>
            </a:r>
          </a:p>
        </p:txBody>
      </p:sp>
      <p:pic>
        <p:nvPicPr>
          <p:cNvPr id="117763" name="Picture 2" descr="C:\Users\marco.denardi\Desktop\Dati luglio 2015\RD Treviso Luglio sempl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288" y="1700213"/>
            <a:ext cx="692467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CasellaDiTesto 7"/>
          <p:cNvSpPr txBox="1">
            <a:spLocks noChangeArrowheads="1"/>
          </p:cNvSpPr>
          <p:nvPr/>
        </p:nvSpPr>
        <p:spPr bwMode="auto">
          <a:xfrm>
            <a:off x="2339975" y="5589588"/>
            <a:ext cx="165576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>
                <a:solidFill>
                  <a:srgbClr val="77BEE5"/>
                </a:solidFill>
                <a:latin typeface="Gill Sans MT"/>
              </a:rPr>
              <a:t>Grudzień</a:t>
            </a:r>
            <a:br>
              <a:rPr lang="pl-PL" sz="1600" b="1">
                <a:solidFill>
                  <a:srgbClr val="77BEE5"/>
                </a:solidFill>
                <a:latin typeface="Gill Sans MT"/>
              </a:rPr>
            </a:br>
            <a:r>
              <a:rPr lang="pl-PL" sz="1600" b="1">
                <a:solidFill>
                  <a:srgbClr val="77BEE5"/>
                </a:solidFill>
                <a:latin typeface="Gill Sans MT"/>
              </a:rPr>
              <a:t>2013</a:t>
            </a:r>
            <a:endParaRPr lang="en-US" sz="1600" b="1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117766" name="CasellaDiTesto 7"/>
          <p:cNvSpPr txBox="1">
            <a:spLocks noChangeArrowheads="1"/>
          </p:cNvSpPr>
          <p:nvPr/>
        </p:nvSpPr>
        <p:spPr bwMode="auto">
          <a:xfrm>
            <a:off x="5580063" y="5588000"/>
            <a:ext cx="1655762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>
                <a:solidFill>
                  <a:srgbClr val="77BEE5"/>
                </a:solidFill>
                <a:latin typeface="Gill Sans MT"/>
              </a:rPr>
              <a:t>Lipiec</a:t>
            </a:r>
            <a:br>
              <a:rPr lang="pl-PL" sz="1600" b="1">
                <a:solidFill>
                  <a:srgbClr val="77BEE5"/>
                </a:solidFill>
                <a:latin typeface="Gill Sans MT"/>
              </a:rPr>
            </a:br>
            <a:r>
              <a:rPr lang="pl-PL" sz="1600" b="1">
                <a:solidFill>
                  <a:srgbClr val="77BEE5"/>
                </a:solidFill>
                <a:latin typeface="Gill Sans MT"/>
              </a:rPr>
              <a:t>2015</a:t>
            </a:r>
            <a:endParaRPr lang="en-US" sz="1600" b="1">
              <a:solidFill>
                <a:srgbClr val="77BEE5"/>
              </a:solidFill>
              <a:latin typeface="Gill Sans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C:\Users\laura.tonon\Desktop\ecoinnovation.png"/>
          <p:cNvPicPr>
            <a:picLocks noChangeAspect="1" noChangeArrowheads="1"/>
          </p:cNvPicPr>
          <p:nvPr/>
        </p:nvPicPr>
        <p:blipFill>
          <a:blip r:embed="rId3"/>
          <a:srcRect t="33182"/>
          <a:stretch>
            <a:fillRect/>
          </a:stretch>
        </p:blipFill>
        <p:spPr bwMode="auto">
          <a:xfrm>
            <a:off x="323850" y="5373688"/>
            <a:ext cx="14811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 descr="C:\Users\marco.denardi\Desktop\jpg\cicli\pannolin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671638"/>
            <a:ext cx="598328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2"/>
          <p:cNvSpPr txBox="1">
            <a:spLocks noChangeArrowheads="1"/>
          </p:cNvSpPr>
          <p:nvPr/>
        </p:nvSpPr>
        <p:spPr bwMode="auto">
          <a:xfrm>
            <a:off x="-107950" y="414338"/>
            <a:ext cx="91440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altLang="it-IT" sz="3200" b="1">
                <a:solidFill>
                  <a:srgbClr val="77BEE5"/>
                </a:solidFill>
                <a:latin typeface="Gill Sans MT"/>
              </a:rPr>
              <a:t>Projekt recyklingu </a:t>
            </a:r>
            <a:br>
              <a:rPr lang="pl-PL" altLang="it-IT" sz="3200" b="1">
                <a:solidFill>
                  <a:srgbClr val="77BEE5"/>
                </a:solidFill>
                <a:latin typeface="Gill Sans MT"/>
              </a:rPr>
            </a:br>
            <a:r>
              <a:rPr lang="pl-PL" altLang="it-IT" sz="3200" b="1">
                <a:solidFill>
                  <a:srgbClr val="77BEE5"/>
                </a:solidFill>
                <a:latin typeface="Gill Sans MT"/>
              </a:rPr>
              <a:t>środków higieny osobistej</a:t>
            </a:r>
            <a:endParaRPr lang="it-IT" altLang="it-IT" sz="3200" b="1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119812" name="CasellaDiTesto 29"/>
          <p:cNvSpPr txBox="1">
            <a:spLocks noChangeArrowheads="1"/>
          </p:cNvSpPr>
          <p:nvPr/>
        </p:nvSpPr>
        <p:spPr bwMode="auto">
          <a:xfrm>
            <a:off x="3132138" y="2997200"/>
            <a:ext cx="3168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Gill Sans MT"/>
              </a:rPr>
              <a:t>- </a:t>
            </a:r>
            <a:r>
              <a:rPr lang="pl-PL" sz="1400" b="1">
                <a:latin typeface="Gill Sans MT"/>
              </a:rPr>
              <a:t>Separacja na bębnie</a:t>
            </a:r>
            <a:endParaRPr lang="it-IT" sz="1400" b="1">
              <a:latin typeface="Gill Sans MT"/>
            </a:endParaRPr>
          </a:p>
          <a:p>
            <a:r>
              <a:rPr lang="it-IT" sz="1400" b="1">
                <a:latin typeface="Gill Sans MT"/>
              </a:rPr>
              <a:t>- </a:t>
            </a:r>
            <a:r>
              <a:rPr lang="pl-PL" sz="1400" b="1">
                <a:latin typeface="Gill Sans MT"/>
              </a:rPr>
              <a:t>Sterylizacja parą pod ciśnieniem</a:t>
            </a:r>
            <a:endParaRPr lang="it-IT" sz="1400" b="1">
              <a:latin typeface="Gill Sans MT"/>
            </a:endParaRPr>
          </a:p>
        </p:txBody>
      </p:sp>
      <p:sp>
        <p:nvSpPr>
          <p:cNvPr id="119813" name="CasellaDiTesto 41"/>
          <p:cNvSpPr txBox="1">
            <a:spLocks noChangeArrowheads="1"/>
          </p:cNvSpPr>
          <p:nvPr/>
        </p:nvSpPr>
        <p:spPr bwMode="auto">
          <a:xfrm>
            <a:off x="3492500" y="5229225"/>
            <a:ext cx="1917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b="1">
                <a:latin typeface="Gill Sans MT"/>
              </a:rPr>
              <a:t>Środki higieny osobistej</a:t>
            </a:r>
            <a:endParaRPr lang="en-US" sz="1400" b="1">
              <a:latin typeface="Gill Sans MT"/>
            </a:endParaRPr>
          </a:p>
        </p:txBody>
      </p:sp>
      <p:pic>
        <p:nvPicPr>
          <p:cNvPr id="119814" name="Picture 2" descr="C:\Users\laura.tonon\Desktop\ecoinnovation.png"/>
          <p:cNvPicPr>
            <a:picLocks noChangeAspect="1" noChangeArrowheads="1"/>
          </p:cNvPicPr>
          <p:nvPr/>
        </p:nvPicPr>
        <p:blipFill>
          <a:blip r:embed="rId3"/>
          <a:srcRect b="63368"/>
          <a:stretch>
            <a:fillRect/>
          </a:stretch>
        </p:blipFill>
        <p:spPr bwMode="auto">
          <a:xfrm>
            <a:off x="539750" y="6524625"/>
            <a:ext cx="10080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5" name="CasellaDiTesto 11"/>
          <p:cNvSpPr txBox="1">
            <a:spLocks noChangeArrowheads="1"/>
          </p:cNvSpPr>
          <p:nvPr/>
        </p:nvSpPr>
        <p:spPr bwMode="auto">
          <a:xfrm>
            <a:off x="107950" y="6165850"/>
            <a:ext cx="1943100" cy="374650"/>
          </a:xfrm>
          <a:prstGeom prst="rect">
            <a:avLst/>
          </a:prstGeom>
          <a:solidFill>
            <a:schemeClr val="bg1"/>
          </a:solidFill>
          <a:ln w="9525">
            <a:solidFill>
              <a:srgbClr val="2D2D8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900">
                <a:latin typeface="Gill Sans MT"/>
              </a:rPr>
              <a:t>ECO/11/304440/SI2.626539-RECALL</a:t>
            </a:r>
            <a:endParaRPr lang="it-IT" sz="100">
              <a:latin typeface="Gill Sans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C:\Users\marco.denardi\Desktop\puzzle\puzzl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776538"/>
            <a:ext cx="5551488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Rectangle 3"/>
          <p:cNvSpPr txBox="1">
            <a:spLocks noChangeArrowheads="1"/>
          </p:cNvSpPr>
          <p:nvPr/>
        </p:nvSpPr>
        <p:spPr bwMode="auto">
          <a:xfrm>
            <a:off x="3708400" y="2852738"/>
            <a:ext cx="33845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800" b="1">
                <a:solidFill>
                  <a:srgbClr val="000066"/>
                </a:solidFill>
                <a:latin typeface="Gill Sans MT"/>
              </a:rPr>
              <a:t>85% </a:t>
            </a:r>
            <a:r>
              <a:rPr lang="pl-PL" altLang="it-IT" sz="2800" b="1">
                <a:solidFill>
                  <a:srgbClr val="000066"/>
                </a:solidFill>
                <a:latin typeface="Gill Sans MT"/>
              </a:rPr>
              <a:t>poziom recyklingu</a:t>
            </a:r>
            <a:r>
              <a:rPr lang="it-IT" altLang="it-IT" sz="2800" b="1">
                <a:solidFill>
                  <a:srgbClr val="000066"/>
                </a:solidFill>
                <a:latin typeface="Gill Sans MT"/>
              </a:rPr>
              <a:t> </a:t>
            </a:r>
          </a:p>
        </p:txBody>
      </p:sp>
      <p:sp>
        <p:nvSpPr>
          <p:cNvPr id="121859" name="Rectangle 3"/>
          <p:cNvSpPr txBox="1">
            <a:spLocks noChangeArrowheads="1"/>
          </p:cNvSpPr>
          <p:nvPr/>
        </p:nvSpPr>
        <p:spPr bwMode="auto">
          <a:xfrm>
            <a:off x="5364163" y="4316413"/>
            <a:ext cx="194468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400" b="1">
                <a:solidFill>
                  <a:srgbClr val="000066"/>
                </a:solidFill>
                <a:latin typeface="Gill Sans MT"/>
              </a:rPr>
              <a:t>Efektywny </a:t>
            </a:r>
            <a:r>
              <a:rPr lang="pl-PL" altLang="it-IT" sz="2400" b="1">
                <a:solidFill>
                  <a:srgbClr val="000066"/>
                </a:solidFill>
                <a:latin typeface="Gill Sans MT"/>
              </a:rPr>
              <a:t/>
            </a:r>
            <a:br>
              <a:rPr lang="pl-PL" altLang="it-IT" sz="2400" b="1">
                <a:solidFill>
                  <a:srgbClr val="000066"/>
                </a:solidFill>
                <a:latin typeface="Gill Sans MT"/>
              </a:rPr>
            </a:br>
            <a:r>
              <a:rPr lang="it-IT" altLang="it-IT" sz="2400" b="1">
                <a:solidFill>
                  <a:srgbClr val="000066"/>
                </a:solidFill>
                <a:latin typeface="Gill Sans MT"/>
              </a:rPr>
              <a:t>kosztowo</a:t>
            </a:r>
          </a:p>
        </p:txBody>
      </p:sp>
      <p:sp>
        <p:nvSpPr>
          <p:cNvPr id="2" name="Ovale 1"/>
          <p:cNvSpPr/>
          <p:nvPr/>
        </p:nvSpPr>
        <p:spPr>
          <a:xfrm>
            <a:off x="3059113" y="260350"/>
            <a:ext cx="3025775" cy="1944688"/>
          </a:xfrm>
          <a:prstGeom prst="ellipse">
            <a:avLst/>
          </a:prstGeom>
          <a:solidFill>
            <a:srgbClr val="77BEE5"/>
          </a:solidFill>
          <a:ln w="76200">
            <a:solidFill>
              <a:srgbClr val="77B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1861" name="Rectangle 3"/>
          <p:cNvSpPr txBox="1">
            <a:spLocks noChangeArrowheads="1"/>
          </p:cNvSpPr>
          <p:nvPr/>
        </p:nvSpPr>
        <p:spPr bwMode="auto">
          <a:xfrm>
            <a:off x="3748088" y="5661025"/>
            <a:ext cx="1616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500" b="1">
                <a:solidFill>
                  <a:srgbClr val="000066"/>
                </a:solidFill>
              </a:rPr>
              <a:t>Zero </a:t>
            </a:r>
          </a:p>
          <a:p>
            <a:r>
              <a:rPr lang="pl-PL" altLang="it-IT" sz="2500" b="1">
                <a:solidFill>
                  <a:srgbClr val="000066"/>
                </a:solidFill>
              </a:rPr>
              <a:t>odpadów</a:t>
            </a:r>
            <a:endParaRPr lang="it-IT" altLang="it-IT" sz="2500" b="1">
              <a:solidFill>
                <a:srgbClr val="000066"/>
              </a:solidFill>
            </a:endParaRPr>
          </a:p>
        </p:txBody>
      </p:sp>
      <p:sp>
        <p:nvSpPr>
          <p:cNvPr id="121862" name="Rectangle 3"/>
          <p:cNvSpPr txBox="1">
            <a:spLocks noChangeArrowheads="1"/>
          </p:cNvSpPr>
          <p:nvPr/>
        </p:nvSpPr>
        <p:spPr bwMode="auto">
          <a:xfrm>
            <a:off x="3467100" y="4149725"/>
            <a:ext cx="18129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400" b="1">
                <a:solidFill>
                  <a:srgbClr val="000066"/>
                </a:solidFill>
                <a:latin typeface="Gill Sans MT"/>
              </a:rPr>
              <a:t>Zielone miejsca pracy</a:t>
            </a:r>
          </a:p>
        </p:txBody>
      </p:sp>
      <p:sp>
        <p:nvSpPr>
          <p:cNvPr id="121863" name="Rectangle 3"/>
          <p:cNvSpPr txBox="1">
            <a:spLocks noChangeArrowheads="1"/>
          </p:cNvSpPr>
          <p:nvPr/>
        </p:nvSpPr>
        <p:spPr bwMode="auto">
          <a:xfrm>
            <a:off x="5292725" y="5700713"/>
            <a:ext cx="20701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pl-PL" altLang="it-IT" sz="2700" b="1">
                <a:solidFill>
                  <a:srgbClr val="000066"/>
                </a:solidFill>
                <a:latin typeface="Gill Sans MT"/>
              </a:rPr>
              <a:t>Zbiórka</a:t>
            </a:r>
            <a:br>
              <a:rPr lang="pl-PL" altLang="it-IT" sz="2700" b="1">
                <a:solidFill>
                  <a:srgbClr val="000066"/>
                </a:solidFill>
                <a:latin typeface="Gill Sans MT"/>
              </a:rPr>
            </a:br>
            <a:r>
              <a:rPr lang="pl-PL" altLang="it-IT" sz="2700" b="1">
                <a:solidFill>
                  <a:srgbClr val="000066"/>
                </a:solidFill>
                <a:latin typeface="Gill Sans MT"/>
              </a:rPr>
              <a:t>u źródła</a:t>
            </a:r>
            <a:endParaRPr lang="it-IT" altLang="it-IT" sz="2700" b="1">
              <a:solidFill>
                <a:srgbClr val="000066"/>
              </a:solidFill>
              <a:latin typeface="Gill Sans MT"/>
            </a:endParaRPr>
          </a:p>
        </p:txBody>
      </p:sp>
      <p:sp>
        <p:nvSpPr>
          <p:cNvPr id="121864" name="Rectangle 3"/>
          <p:cNvSpPr txBox="1">
            <a:spLocks noChangeArrowheads="1"/>
          </p:cNvSpPr>
          <p:nvPr/>
        </p:nvSpPr>
        <p:spPr bwMode="auto">
          <a:xfrm>
            <a:off x="1997075" y="5694363"/>
            <a:ext cx="1476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it-IT" sz="2800" b="1">
                <a:solidFill>
                  <a:srgbClr val="000066"/>
                </a:solidFill>
                <a:latin typeface="Gill Sans MT"/>
              </a:rPr>
              <a:t>PAYT</a:t>
            </a:r>
            <a:r>
              <a:rPr lang="it-IT" altLang="it-IT" sz="3200" b="1">
                <a:solidFill>
                  <a:srgbClr val="000066"/>
                </a:solidFill>
                <a:latin typeface="Gill Sans MT"/>
              </a:rPr>
              <a:t> </a:t>
            </a:r>
          </a:p>
        </p:txBody>
      </p:sp>
      <p:sp>
        <p:nvSpPr>
          <p:cNvPr id="121865" name="Rectangle 3"/>
          <p:cNvSpPr txBox="1">
            <a:spLocks noChangeArrowheads="1"/>
          </p:cNvSpPr>
          <p:nvPr/>
        </p:nvSpPr>
        <p:spPr bwMode="auto">
          <a:xfrm>
            <a:off x="2555875" y="331788"/>
            <a:ext cx="39608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altLang="it-IT" sz="3200" b="1">
                <a:solidFill>
                  <a:schemeClr val="bg1"/>
                </a:solidFill>
                <a:latin typeface="Gill Sans MT"/>
              </a:rPr>
              <a:t>Wizja</a:t>
            </a:r>
          </a:p>
          <a:p>
            <a:pPr algn="ctr"/>
            <a:r>
              <a:rPr lang="pl-PL" altLang="it-IT" sz="3200" b="1">
                <a:solidFill>
                  <a:schemeClr val="bg1"/>
                </a:solidFill>
                <a:latin typeface="Gill Sans MT"/>
              </a:rPr>
              <a:t>Pasja</a:t>
            </a:r>
          </a:p>
          <a:p>
            <a:pPr algn="ctr"/>
            <a:r>
              <a:rPr lang="pl-PL" altLang="it-IT" sz="3200" b="1">
                <a:solidFill>
                  <a:schemeClr val="bg1"/>
                </a:solidFill>
                <a:latin typeface="Gill Sans MT"/>
              </a:rPr>
              <a:t>Efektywność</a:t>
            </a:r>
          </a:p>
        </p:txBody>
      </p:sp>
      <p:sp>
        <p:nvSpPr>
          <p:cNvPr id="17" name="Freccia a destra 16"/>
          <p:cNvSpPr/>
          <p:nvPr/>
        </p:nvSpPr>
        <p:spPr>
          <a:xfrm rot="5400000">
            <a:off x="4337844" y="2116932"/>
            <a:ext cx="504825" cy="642937"/>
          </a:xfrm>
          <a:prstGeom prst="rightArrow">
            <a:avLst>
              <a:gd name="adj1" fmla="val 50000"/>
              <a:gd name="adj2" fmla="val 65027"/>
            </a:avLst>
          </a:prstGeom>
          <a:solidFill>
            <a:srgbClr val="77B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21867" name="Rectangle 3"/>
          <p:cNvSpPr txBox="1">
            <a:spLocks noChangeArrowheads="1"/>
          </p:cNvSpPr>
          <p:nvPr/>
        </p:nvSpPr>
        <p:spPr bwMode="auto">
          <a:xfrm>
            <a:off x="1709738" y="2997200"/>
            <a:ext cx="20701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it-IT" sz="2400" b="1">
                <a:solidFill>
                  <a:srgbClr val="000066"/>
                </a:solidFill>
                <a:latin typeface="Gill Sans MT"/>
              </a:rPr>
              <a:t>55 kg</a:t>
            </a:r>
          </a:p>
          <a:p>
            <a:r>
              <a:rPr lang="pl-PL" altLang="it-IT" sz="2400" b="1">
                <a:solidFill>
                  <a:srgbClr val="000066"/>
                </a:solidFill>
                <a:latin typeface="Gill Sans MT"/>
              </a:rPr>
              <a:t>odpadów</a:t>
            </a:r>
            <a:r>
              <a:rPr lang="it-IT" altLang="it-IT" sz="2400" b="1">
                <a:solidFill>
                  <a:srgbClr val="000066"/>
                </a:solidFill>
                <a:latin typeface="Gill Sans MT"/>
              </a:rPr>
              <a:t> </a:t>
            </a:r>
          </a:p>
          <a:p>
            <a:r>
              <a:rPr lang="pl-PL" altLang="it-IT" sz="2400" b="1">
                <a:solidFill>
                  <a:srgbClr val="000066"/>
                </a:solidFill>
                <a:latin typeface="Gill Sans MT"/>
              </a:rPr>
              <a:t>resztkowych </a:t>
            </a:r>
            <a:r>
              <a:rPr lang="it-IT" altLang="it-IT" sz="2400" b="1">
                <a:solidFill>
                  <a:srgbClr val="000066"/>
                </a:solidFill>
                <a:latin typeface="Gill Sans MT"/>
              </a:rPr>
              <a:t>/ </a:t>
            </a:r>
            <a:r>
              <a:rPr lang="pl-PL" altLang="it-IT" sz="2400" b="1">
                <a:solidFill>
                  <a:srgbClr val="000066"/>
                </a:solidFill>
                <a:latin typeface="Gill Sans MT"/>
              </a:rPr>
              <a:t>osobę</a:t>
            </a:r>
            <a:r>
              <a:rPr lang="it-IT" altLang="it-IT" sz="2800" b="1">
                <a:solidFill>
                  <a:srgbClr val="000066"/>
                </a:solidFill>
                <a:latin typeface="Gill Sans M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19012">
            <a:off x="7589838" y="430213"/>
            <a:ext cx="131286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906" name="Text Box 4"/>
          <p:cNvSpPr txBox="1">
            <a:spLocks noChangeArrowheads="1"/>
          </p:cNvSpPr>
          <p:nvPr/>
        </p:nvSpPr>
        <p:spPr bwMode="auto">
          <a:xfrm>
            <a:off x="0" y="44450"/>
            <a:ext cx="9144000" cy="863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pl-PL" altLang="it-IT" sz="3200" b="1">
                <a:solidFill>
                  <a:srgbClr val="77BEE5"/>
                </a:solidFill>
                <a:latin typeface="Gill Sans MT"/>
              </a:rPr>
              <a:t>W kierunku</a:t>
            </a:r>
            <a:r>
              <a:rPr lang="it-IT" altLang="it-IT" sz="3200" b="1">
                <a:solidFill>
                  <a:srgbClr val="77BEE5"/>
                </a:solidFill>
                <a:latin typeface="Gill Sans MT"/>
              </a:rPr>
              <a:t> Z</a:t>
            </a:r>
            <a:r>
              <a:rPr lang="pl-PL" altLang="it-IT" sz="3200" b="1">
                <a:solidFill>
                  <a:srgbClr val="77BEE5"/>
                </a:solidFill>
                <a:latin typeface="Gill Sans MT"/>
              </a:rPr>
              <a:t>ERO</a:t>
            </a:r>
            <a:r>
              <a:rPr lang="it-IT" altLang="it-IT" sz="3200" b="1">
                <a:solidFill>
                  <a:srgbClr val="77BEE5"/>
                </a:solidFill>
                <a:latin typeface="Gill Sans MT"/>
              </a:rPr>
              <a:t> </a:t>
            </a:r>
            <a:r>
              <a:rPr lang="pl-PL" altLang="it-IT" sz="3200" b="1">
                <a:solidFill>
                  <a:srgbClr val="77BEE5"/>
                </a:solidFill>
                <a:latin typeface="Gill Sans MT"/>
              </a:rPr>
              <a:t>odpadów</a:t>
            </a:r>
            <a:endParaRPr lang="it-IT" altLang="it-IT" sz="3200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123907" name="CasellaDiTesto 27"/>
          <p:cNvSpPr txBox="1">
            <a:spLocks noChangeArrowheads="1"/>
          </p:cNvSpPr>
          <p:nvPr/>
        </p:nvSpPr>
        <p:spPr bwMode="auto">
          <a:xfrm rot="698192">
            <a:off x="7165975" y="544513"/>
            <a:ext cx="22034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2400" b="1">
                <a:latin typeface="Gill Sans MT"/>
              </a:rPr>
              <a:t>do</a:t>
            </a:r>
            <a:endParaRPr lang="it-IT" altLang="it-IT" sz="2400" b="1">
              <a:latin typeface="Gill Sans MT"/>
            </a:endParaRPr>
          </a:p>
          <a:p>
            <a:pPr algn="ctr"/>
            <a:r>
              <a:rPr lang="it-IT" altLang="it-IT" sz="3200" b="1">
                <a:latin typeface="Gill Sans MT"/>
              </a:rPr>
              <a:t>2022</a:t>
            </a:r>
          </a:p>
        </p:txBody>
      </p:sp>
      <p:sp>
        <p:nvSpPr>
          <p:cNvPr id="61" name="Rettangolo 60"/>
          <p:cNvSpPr/>
          <p:nvPr/>
        </p:nvSpPr>
        <p:spPr>
          <a:xfrm>
            <a:off x="1692275" y="4149725"/>
            <a:ext cx="5688013" cy="574675"/>
          </a:xfrm>
          <a:prstGeom prst="rect">
            <a:avLst/>
          </a:prstGeom>
          <a:solidFill>
            <a:srgbClr val="A1D2E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692275" y="4149725"/>
            <a:ext cx="5668963" cy="6365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lvl="1" algn="ctr" eaLnBrk="0" hangingPunct="0"/>
            <a:r>
              <a:rPr lang="pl-PL" altLang="it-IT" sz="3200" b="1">
                <a:solidFill>
                  <a:schemeClr val="tx1"/>
                </a:solidFill>
                <a:latin typeface="Gill Sans MT"/>
              </a:rPr>
              <a:t>10 </a:t>
            </a:r>
            <a:r>
              <a:rPr lang="pl-PL" altLang="it-IT" sz="1800" b="1">
                <a:solidFill>
                  <a:schemeClr val="tx1"/>
                </a:solidFill>
                <a:latin typeface="Gill Sans MT"/>
              </a:rPr>
              <a:t>kg/mieszkańca/rok </a:t>
            </a:r>
            <a:r>
              <a:rPr lang="pl-PL" altLang="it-IT" sz="2000" b="1">
                <a:solidFill>
                  <a:schemeClr val="tx1"/>
                </a:solidFill>
                <a:latin typeface="Gill Sans MT"/>
              </a:rPr>
              <a:t>odpadów resztkowych</a:t>
            </a:r>
            <a:endParaRPr lang="pl-PL" altLang="it-IT" sz="2800">
              <a:solidFill>
                <a:schemeClr val="tx1"/>
              </a:solidFill>
              <a:latin typeface="Gill Sans MT"/>
            </a:endParaRPr>
          </a:p>
          <a:p>
            <a:pPr marL="0" lvl="1" algn="ctr" eaLnBrk="0" hangingPunct="0"/>
            <a:endParaRPr lang="pl-PL" altLang="it-IT" sz="2800">
              <a:solidFill>
                <a:schemeClr val="tx1"/>
              </a:solidFill>
              <a:latin typeface="Gill Sans MT"/>
            </a:endParaRPr>
          </a:p>
          <a:p>
            <a:pPr marL="0" lvl="1" algn="ctr" eaLnBrk="0" hangingPunct="0"/>
            <a:endParaRPr lang="pl-PL" altLang="it-IT" sz="3200" b="1">
              <a:solidFill>
                <a:schemeClr val="tx1"/>
              </a:solidFill>
              <a:latin typeface="Gill Sans MT"/>
            </a:endParaRPr>
          </a:p>
          <a:p>
            <a:pPr marL="0" lvl="1" algn="ctr" eaLnBrk="0" hangingPunct="0"/>
            <a:endParaRPr lang="pl-PL" altLang="it-IT" sz="3200" b="1">
              <a:solidFill>
                <a:schemeClr val="tx1"/>
              </a:solidFill>
              <a:latin typeface="Gill Sans MT"/>
            </a:endParaRPr>
          </a:p>
        </p:txBody>
      </p:sp>
      <p:pic>
        <p:nvPicPr>
          <p:cNvPr id="123910" name="Picture 2" descr="C:\Users\marco.denardi\Desktop\bidone secc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5463" y="5229225"/>
            <a:ext cx="3079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911" name="Gruppo 71"/>
          <p:cNvGrpSpPr>
            <a:grpSpLocks/>
          </p:cNvGrpSpPr>
          <p:nvPr/>
        </p:nvGrpSpPr>
        <p:grpSpPr bwMode="auto">
          <a:xfrm>
            <a:off x="3403600" y="2205038"/>
            <a:ext cx="2463800" cy="1157287"/>
            <a:chOff x="3813900" y="3857205"/>
            <a:chExt cx="3424132" cy="1608558"/>
          </a:xfrm>
        </p:grpSpPr>
        <p:pic>
          <p:nvPicPr>
            <p:cNvPr id="123922" name="Picture 4" descr="C:\Users\marco.denardi\Desktop\jpg\Bidoni\bidoni-0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72200" y="3857205"/>
              <a:ext cx="865832" cy="160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23" name="Picture 6" descr="C:\Users\marco.denardi\Desktop\jpg\Bidoni\bidoni-0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03245" y="3857206"/>
              <a:ext cx="865832" cy="160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24" name="Picture 7" descr="C:\Users\marco.denardi\Desktop\jpg\Bidoni\bidoni-05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13900" y="3857206"/>
              <a:ext cx="865832" cy="160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25" name="Picture 8" descr="C:\Users\marco.denardi\Desktop\jpg\Bidoni\bidoni-06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69077" y="3857205"/>
              <a:ext cx="865832" cy="160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ttangolo 30"/>
          <p:cNvSpPr/>
          <p:nvPr/>
        </p:nvSpPr>
        <p:spPr>
          <a:xfrm>
            <a:off x="1692275" y="1412875"/>
            <a:ext cx="5688013" cy="576263"/>
          </a:xfrm>
          <a:prstGeom prst="rect">
            <a:avLst/>
          </a:prstGeom>
          <a:solidFill>
            <a:srgbClr val="A1D2E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3913" name="Text Box 4"/>
          <p:cNvSpPr txBox="1">
            <a:spLocks noChangeArrowheads="1"/>
          </p:cNvSpPr>
          <p:nvPr/>
        </p:nvSpPr>
        <p:spPr bwMode="auto">
          <a:xfrm>
            <a:off x="1692275" y="1412875"/>
            <a:ext cx="5668963" cy="590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lvl="1" algn="ctr" eaLnBrk="0" hangingPunct="0"/>
            <a:r>
              <a:rPr lang="en-GB" altLang="it-IT" sz="3200" b="1">
                <a:solidFill>
                  <a:schemeClr val="tx1"/>
                </a:solidFill>
                <a:latin typeface="Gill Sans MT"/>
              </a:rPr>
              <a:t>96,7% </a:t>
            </a:r>
            <a:r>
              <a:rPr lang="pl-PL" altLang="it-IT" sz="2000" b="1">
                <a:solidFill>
                  <a:schemeClr val="tx1"/>
                </a:solidFill>
                <a:latin typeface="Gill Sans MT"/>
              </a:rPr>
              <a:t>odpadów poddanych recyklingowi</a:t>
            </a:r>
            <a:endParaRPr lang="de-DE" altLang="it-IT" sz="2000">
              <a:solidFill>
                <a:schemeClr val="tx1"/>
              </a:solidFill>
              <a:latin typeface="Gill Sans MT"/>
            </a:endParaRPr>
          </a:p>
        </p:txBody>
      </p:sp>
      <p:grpSp>
        <p:nvGrpSpPr>
          <p:cNvPr id="123914" name="Gruppo 11"/>
          <p:cNvGrpSpPr>
            <a:grpSpLocks/>
          </p:cNvGrpSpPr>
          <p:nvPr/>
        </p:nvGrpSpPr>
        <p:grpSpPr bwMode="auto">
          <a:xfrm>
            <a:off x="1692275" y="4721225"/>
            <a:ext cx="5668963" cy="1444625"/>
            <a:chOff x="1710664" y="2239493"/>
            <a:chExt cx="5669647" cy="1765571"/>
          </a:xfrm>
        </p:grpSpPr>
        <p:cxnSp>
          <p:nvCxnSpPr>
            <p:cNvPr id="7" name="Connettore 1 6"/>
            <p:cNvCxnSpPr/>
            <p:nvPr/>
          </p:nvCxnSpPr>
          <p:spPr>
            <a:xfrm>
              <a:off x="1710664" y="2239493"/>
              <a:ext cx="0" cy="1765571"/>
            </a:xfrm>
            <a:prstGeom prst="line">
              <a:avLst/>
            </a:prstGeom>
            <a:ln w="19050">
              <a:solidFill>
                <a:srgbClr val="77BEE5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1710664" y="4005064"/>
              <a:ext cx="5669647" cy="0"/>
            </a:xfrm>
            <a:prstGeom prst="line">
              <a:avLst/>
            </a:prstGeom>
            <a:ln w="19050">
              <a:solidFill>
                <a:srgbClr val="77BEE5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V="1">
              <a:off x="7380311" y="2239493"/>
              <a:ext cx="0" cy="1765571"/>
            </a:xfrm>
            <a:prstGeom prst="line">
              <a:avLst/>
            </a:prstGeom>
            <a:ln w="19050">
              <a:solidFill>
                <a:srgbClr val="77BEE5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915" name="Gruppo 45"/>
          <p:cNvGrpSpPr>
            <a:grpSpLocks/>
          </p:cNvGrpSpPr>
          <p:nvPr/>
        </p:nvGrpSpPr>
        <p:grpSpPr bwMode="auto">
          <a:xfrm>
            <a:off x="1692275" y="1989138"/>
            <a:ext cx="5668963" cy="1655762"/>
            <a:chOff x="1710664" y="2239493"/>
            <a:chExt cx="5669647" cy="1765571"/>
          </a:xfrm>
        </p:grpSpPr>
        <p:cxnSp>
          <p:nvCxnSpPr>
            <p:cNvPr id="47" name="Connettore 1 46"/>
            <p:cNvCxnSpPr/>
            <p:nvPr/>
          </p:nvCxnSpPr>
          <p:spPr>
            <a:xfrm>
              <a:off x="1710664" y="2239493"/>
              <a:ext cx="0" cy="1765571"/>
            </a:xfrm>
            <a:prstGeom prst="line">
              <a:avLst/>
            </a:prstGeom>
            <a:ln w="19050">
              <a:solidFill>
                <a:srgbClr val="77BEE5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>
              <a:off x="1710664" y="4005064"/>
              <a:ext cx="5669647" cy="0"/>
            </a:xfrm>
            <a:prstGeom prst="line">
              <a:avLst/>
            </a:prstGeom>
            <a:ln w="19050">
              <a:solidFill>
                <a:srgbClr val="77BEE5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>
            <a:xfrm flipV="1">
              <a:off x="7380311" y="2239493"/>
              <a:ext cx="0" cy="1765571"/>
            </a:xfrm>
            <a:prstGeom prst="line">
              <a:avLst/>
            </a:prstGeom>
            <a:ln w="19050">
              <a:solidFill>
                <a:srgbClr val="77BEE5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ChangeArrowheads="1"/>
          </p:cNvSpPr>
          <p:nvPr/>
        </p:nvSpPr>
        <p:spPr bwMode="auto">
          <a:xfrm>
            <a:off x="323850" y="260350"/>
            <a:ext cx="84248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pl-PL" altLang="it-IT" sz="4800" b="1">
                <a:solidFill>
                  <a:srgbClr val="000066"/>
                </a:solidFill>
                <a:latin typeface="Gill Sans MT"/>
              </a:rPr>
              <a:t>Dzi</a:t>
            </a:r>
            <a:r>
              <a:rPr lang="it-IT" altLang="it-IT" sz="4800" b="1">
                <a:solidFill>
                  <a:srgbClr val="000066"/>
                </a:solidFill>
                <a:latin typeface="Gill Sans MT"/>
              </a:rPr>
              <a:t>ę</a:t>
            </a:r>
            <a:r>
              <a:rPr lang="pl-PL" altLang="it-IT" sz="4800" b="1">
                <a:solidFill>
                  <a:srgbClr val="000066"/>
                </a:solidFill>
                <a:latin typeface="Gill Sans MT"/>
              </a:rPr>
              <a:t>kuję</a:t>
            </a:r>
            <a:br>
              <a:rPr lang="pl-PL" altLang="it-IT" sz="4800" b="1">
                <a:solidFill>
                  <a:srgbClr val="000066"/>
                </a:solidFill>
                <a:latin typeface="Gill Sans MT"/>
              </a:rPr>
            </a:br>
            <a:r>
              <a:rPr lang="pl-PL" altLang="it-IT" sz="4800" b="1">
                <a:solidFill>
                  <a:srgbClr val="000066"/>
                </a:solidFill>
                <a:latin typeface="Gill Sans MT"/>
              </a:rPr>
              <a:t>za uwagę</a:t>
            </a:r>
            <a:endParaRPr lang="it-IT" altLang="it-IT" sz="4800" b="1">
              <a:solidFill>
                <a:srgbClr val="000066"/>
              </a:solidFill>
              <a:latin typeface="Gill Sans M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it-IT" altLang="it-IT" sz="3200" b="1">
              <a:solidFill>
                <a:srgbClr val="000066"/>
              </a:solidFill>
              <a:latin typeface="Gill Sans MT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endParaRPr lang="it-IT" altLang="it-IT" sz="2600" b="1">
              <a:solidFill>
                <a:srgbClr val="000066"/>
              </a:solidFill>
              <a:latin typeface="Gill Sans MT"/>
              <a:hlinkClick r:id="rId3"/>
            </a:endParaRPr>
          </a:p>
        </p:txBody>
      </p:sp>
      <p:grpSp>
        <p:nvGrpSpPr>
          <p:cNvPr id="125954" name="Gruppo 9"/>
          <p:cNvGrpSpPr>
            <a:grpSpLocks/>
          </p:cNvGrpSpPr>
          <p:nvPr/>
        </p:nvGrpSpPr>
        <p:grpSpPr bwMode="auto">
          <a:xfrm>
            <a:off x="2555875" y="2349500"/>
            <a:ext cx="3960813" cy="3208338"/>
            <a:chOff x="2771800" y="2996952"/>
            <a:chExt cx="4248472" cy="3411599"/>
          </a:xfrm>
        </p:grpSpPr>
        <p:pic>
          <p:nvPicPr>
            <p:cNvPr id="125956" name="Picture 4" descr="\\priula\pgs\comunicazione\2015\cn\DOCUMENTAZIONE\legnano\social3.png"/>
            <p:cNvPicPr>
              <a:picLocks noChangeAspect="1" noChangeArrowheads="1"/>
            </p:cNvPicPr>
            <p:nvPr/>
          </p:nvPicPr>
          <p:blipFill>
            <a:blip r:embed="rId4"/>
            <a:srcRect l="-24289" r="63567" b="-60092"/>
            <a:stretch>
              <a:fillRect/>
            </a:stretch>
          </p:blipFill>
          <p:spPr bwMode="auto">
            <a:xfrm>
              <a:off x="2771800" y="2996952"/>
              <a:ext cx="1263650" cy="113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57" name="Picture 5" descr="\\priula\pgs\comunicazione\2015\cn\DOCUMENTAZIONE\legnano\social4.png"/>
            <p:cNvPicPr>
              <a:picLocks noChangeAspect="1" noChangeArrowheads="1"/>
            </p:cNvPicPr>
            <p:nvPr/>
          </p:nvPicPr>
          <p:blipFill>
            <a:blip r:embed="rId5"/>
            <a:srcRect r="57674"/>
            <a:stretch>
              <a:fillRect/>
            </a:stretch>
          </p:blipFill>
          <p:spPr bwMode="auto">
            <a:xfrm>
              <a:off x="3275856" y="3789040"/>
              <a:ext cx="768350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58" name="Picture 6" descr="\\priula\pgs\comunicazione\2015\cn\DOCUMENTAZIONE\legnano\social5.png"/>
            <p:cNvPicPr>
              <a:picLocks noChangeAspect="1" noChangeArrowheads="1"/>
            </p:cNvPicPr>
            <p:nvPr/>
          </p:nvPicPr>
          <p:blipFill>
            <a:blip r:embed="rId6"/>
            <a:srcRect r="61395"/>
            <a:stretch>
              <a:fillRect/>
            </a:stretch>
          </p:blipFill>
          <p:spPr bwMode="auto">
            <a:xfrm>
              <a:off x="3275856" y="4581128"/>
              <a:ext cx="768350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959" name="CasellaDiTesto 5"/>
            <p:cNvSpPr txBox="1">
              <a:spLocks noChangeArrowheads="1"/>
            </p:cNvSpPr>
            <p:nvPr/>
          </p:nvSpPr>
          <p:spPr bwMode="auto">
            <a:xfrm>
              <a:off x="4067627" y="3069539"/>
              <a:ext cx="2952645" cy="333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500">
                  <a:solidFill>
                    <a:srgbClr val="000066"/>
                  </a:solidFill>
                  <a:latin typeface="Gill Sans MT"/>
                </a:rPr>
                <a:t>ContarinaSpa</a:t>
              </a:r>
            </a:p>
            <a:p>
              <a:pPr algn="ctr"/>
              <a:endParaRPr lang="it-IT" sz="2500">
                <a:solidFill>
                  <a:srgbClr val="002060"/>
                </a:solidFill>
                <a:latin typeface="Gill Sans MT"/>
              </a:endParaRPr>
            </a:p>
            <a:p>
              <a:pPr algn="ctr"/>
              <a:r>
                <a:rPr lang="it-IT" sz="2500">
                  <a:solidFill>
                    <a:srgbClr val="000066"/>
                  </a:solidFill>
                  <a:latin typeface="Gill Sans MT"/>
                </a:rPr>
                <a:t> @contarinaspa</a:t>
              </a:r>
            </a:p>
            <a:p>
              <a:pPr algn="ctr"/>
              <a:endParaRPr lang="it-IT" sz="2500">
                <a:solidFill>
                  <a:srgbClr val="000066"/>
                </a:solidFill>
                <a:latin typeface="Gill Sans MT"/>
              </a:endParaRPr>
            </a:p>
            <a:p>
              <a:pPr algn="ctr"/>
              <a:r>
                <a:rPr lang="it-IT" sz="2500">
                  <a:solidFill>
                    <a:srgbClr val="000066"/>
                  </a:solidFill>
                  <a:latin typeface="Gill Sans MT"/>
                </a:rPr>
                <a:t> ContarinaSpA</a:t>
              </a:r>
            </a:p>
            <a:p>
              <a:pPr algn="ctr"/>
              <a:r>
                <a:rPr lang="it-IT" sz="2500">
                  <a:solidFill>
                    <a:srgbClr val="000066"/>
                  </a:solidFill>
                  <a:latin typeface="Gill Sans MT"/>
                </a:rPr>
                <a:t>    www.contarina.it</a:t>
              </a:r>
            </a:p>
            <a:p>
              <a:pPr algn="ctr"/>
              <a:endParaRPr lang="it-IT" sz="2500"/>
            </a:p>
          </p:txBody>
        </p:sp>
        <p:pic>
          <p:nvPicPr>
            <p:cNvPr id="125960" name="Picture 2" descr="\\priula\pgs\comunicazione\2015\cn\PROGETTI\social\sito_re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5856" y="5373216"/>
              <a:ext cx="736445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5955" name="CasellaDiTesto 10"/>
          <p:cNvSpPr txBox="1">
            <a:spLocks noChangeArrowheads="1"/>
          </p:cNvSpPr>
          <p:nvPr/>
        </p:nvSpPr>
        <p:spPr bwMode="auto">
          <a:xfrm>
            <a:off x="1331913" y="5661025"/>
            <a:ext cx="6408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pl-PL" altLang="it-IT" b="1">
                <a:solidFill>
                  <a:srgbClr val="77BEE5"/>
                </a:solidFill>
                <a:latin typeface="Gill Sans MT"/>
              </a:rPr>
              <a:t>Podążaj za nami</a:t>
            </a:r>
            <a:r>
              <a:rPr lang="it-IT" altLang="it-IT" b="1">
                <a:solidFill>
                  <a:srgbClr val="77BEE5"/>
                </a:solidFill>
                <a:latin typeface="Gill Sans MT"/>
              </a:rPr>
              <a:t>!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b="1">
                <a:solidFill>
                  <a:srgbClr val="77BEE5"/>
                </a:solidFill>
                <a:latin typeface="Gill Sans MT"/>
              </a:rPr>
              <a:t>O nas</a:t>
            </a:r>
            <a:endParaRPr lang="it-IT" altLang="it-IT" b="1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10244" name="CasellaDiTesto 7"/>
          <p:cNvSpPr txBox="1">
            <a:spLocks noChangeArrowheads="1"/>
          </p:cNvSpPr>
          <p:nvPr/>
        </p:nvSpPr>
        <p:spPr bwMode="auto">
          <a:xfrm>
            <a:off x="900113" y="2520950"/>
            <a:ext cx="49672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5000"/>
            </a:pPr>
            <a:r>
              <a:rPr lang="pl-PL" altLang="it-IT" sz="1600" b="1">
                <a:solidFill>
                  <a:schemeClr val="tx1"/>
                </a:solidFill>
                <a:latin typeface="Gill Sans MT"/>
              </a:rPr>
              <a:t>Obszar działania</a:t>
            </a:r>
            <a:r>
              <a:rPr lang="it-IT" altLang="it-IT" sz="1600" b="1">
                <a:solidFill>
                  <a:schemeClr val="tx1"/>
                </a:solidFill>
                <a:latin typeface="Gill Sans MT"/>
              </a:rPr>
              <a:t> </a:t>
            </a:r>
            <a:r>
              <a:rPr lang="it-IT" altLang="it-IT" sz="1800" b="1">
                <a:solidFill>
                  <a:schemeClr val="tx1"/>
                </a:solidFill>
                <a:latin typeface="Gill Sans MT"/>
              </a:rPr>
              <a:t>	       </a:t>
            </a:r>
            <a:r>
              <a:rPr lang="it-IT" altLang="it-IT" sz="1800">
                <a:solidFill>
                  <a:schemeClr val="tx1"/>
                </a:solidFill>
                <a:latin typeface="Gill Sans MT"/>
              </a:rPr>
              <a:t>1300</a:t>
            </a:r>
            <a:r>
              <a:rPr lang="pl-PL" altLang="it-IT" sz="1800">
                <a:solidFill>
                  <a:schemeClr val="tx1"/>
                </a:solidFill>
                <a:latin typeface="Gill Sans MT"/>
              </a:rPr>
              <a:t> km</a:t>
            </a:r>
            <a:r>
              <a:rPr lang="pl-PL" altLang="it-IT" sz="1800" baseline="30000">
                <a:solidFill>
                  <a:schemeClr val="tx1"/>
                </a:solidFill>
                <a:latin typeface="Gill Sans MT"/>
              </a:rPr>
              <a:t>2</a:t>
            </a:r>
            <a:endParaRPr lang="it-IT" altLang="it-IT" sz="1800" baseline="30000">
              <a:solidFill>
                <a:schemeClr val="tx1"/>
              </a:solidFill>
              <a:latin typeface="Gill Sans MT"/>
            </a:endParaRP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5000"/>
            </a:pPr>
            <a:r>
              <a:rPr lang="pl-PL" altLang="it-IT" sz="1600" b="1">
                <a:solidFill>
                  <a:schemeClr val="tx1"/>
                </a:solidFill>
                <a:latin typeface="Gill Sans MT"/>
              </a:rPr>
              <a:t>Liczba gmin</a:t>
            </a:r>
            <a:r>
              <a:rPr lang="it-IT" altLang="it-IT" sz="1800" b="1">
                <a:solidFill>
                  <a:schemeClr val="tx1"/>
                </a:solidFill>
                <a:latin typeface="Gill Sans MT"/>
              </a:rPr>
              <a:t> 	    </a:t>
            </a:r>
            <a:r>
              <a:rPr lang="pl-PL" altLang="it-IT" sz="1800" b="1">
                <a:solidFill>
                  <a:schemeClr val="tx1"/>
                </a:solidFill>
                <a:latin typeface="Gill Sans MT"/>
              </a:rPr>
              <a:t>    </a:t>
            </a:r>
            <a:r>
              <a:rPr lang="it-IT" altLang="it-IT" sz="1800" b="1">
                <a:solidFill>
                  <a:schemeClr val="tx1"/>
                </a:solidFill>
                <a:latin typeface="Gill Sans MT"/>
              </a:rPr>
              <a:t>        </a:t>
            </a:r>
            <a:r>
              <a:rPr lang="it-IT" altLang="it-IT" sz="1800">
                <a:solidFill>
                  <a:schemeClr val="tx1"/>
                </a:solidFill>
                <a:latin typeface="Gill Sans MT"/>
              </a:rPr>
              <a:t>50</a:t>
            </a: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5000"/>
            </a:pPr>
            <a:r>
              <a:rPr lang="pl-PL" altLang="it-IT" sz="1600" b="1">
                <a:solidFill>
                  <a:schemeClr val="tx1"/>
                </a:solidFill>
                <a:latin typeface="Gill Sans MT"/>
              </a:rPr>
              <a:t>Liczna mieszkańców</a:t>
            </a:r>
            <a:r>
              <a:rPr lang="it-IT" altLang="it-IT" sz="1600" b="1">
                <a:solidFill>
                  <a:schemeClr val="tx1"/>
                </a:solidFill>
                <a:latin typeface="Gill Sans MT"/>
              </a:rPr>
              <a:t> </a:t>
            </a:r>
            <a:r>
              <a:rPr lang="it-IT" altLang="it-IT" sz="1800" b="1">
                <a:solidFill>
                  <a:schemeClr val="tx1"/>
                </a:solidFill>
                <a:latin typeface="Gill Sans MT"/>
              </a:rPr>
              <a:t>  </a:t>
            </a:r>
            <a:r>
              <a:rPr lang="en-US" sz="1800">
                <a:solidFill>
                  <a:schemeClr val="tx1"/>
                </a:solidFill>
                <a:latin typeface="Gill Sans MT"/>
              </a:rPr>
              <a:t>~554.000 </a:t>
            </a: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5000"/>
            </a:pPr>
            <a:r>
              <a:rPr lang="pl-PL" altLang="it-IT" sz="1600" b="1">
                <a:solidFill>
                  <a:schemeClr val="tx1"/>
                </a:solidFill>
                <a:latin typeface="Gill Sans MT"/>
              </a:rPr>
              <a:t>Licz</a:t>
            </a:r>
            <a:r>
              <a:rPr lang="it-IT" altLang="it-IT" sz="1600" b="1">
                <a:solidFill>
                  <a:schemeClr val="tx1"/>
                </a:solidFill>
                <a:latin typeface="Gill Sans MT"/>
              </a:rPr>
              <a:t>b</a:t>
            </a:r>
            <a:r>
              <a:rPr lang="pl-PL" altLang="it-IT" sz="1600" b="1">
                <a:solidFill>
                  <a:schemeClr val="tx1"/>
                </a:solidFill>
                <a:latin typeface="Gill Sans MT"/>
              </a:rPr>
              <a:t>a użytkowników</a:t>
            </a:r>
            <a:r>
              <a:rPr lang="it-IT" altLang="it-IT" sz="1800" b="1">
                <a:solidFill>
                  <a:schemeClr val="tx1"/>
                </a:solidFill>
                <a:latin typeface="Gill Sans MT"/>
              </a:rPr>
              <a:t>  </a:t>
            </a:r>
            <a:r>
              <a:rPr lang="en-US" sz="1800">
                <a:solidFill>
                  <a:schemeClr val="tx1"/>
                </a:solidFill>
                <a:latin typeface="Gill Sans MT"/>
              </a:rPr>
              <a:t>~260.000</a:t>
            </a: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5000"/>
            </a:pPr>
            <a:r>
              <a:rPr lang="pl-PL" altLang="it-IT" sz="1600" b="1">
                <a:solidFill>
                  <a:schemeClr val="tx1"/>
                </a:solidFill>
                <a:latin typeface="Gill Sans MT"/>
              </a:rPr>
              <a:t>Liczba pracowników </a:t>
            </a:r>
            <a:r>
              <a:rPr lang="it-IT" altLang="it-IT" sz="1800">
                <a:solidFill>
                  <a:srgbClr val="000000"/>
                </a:solidFill>
                <a:latin typeface="Gill Sans MT"/>
              </a:rPr>
              <a:t>         </a:t>
            </a:r>
            <a:r>
              <a:rPr lang="pl-PL" altLang="it-IT" sz="1800">
                <a:solidFill>
                  <a:srgbClr val="000000"/>
                </a:solidFill>
                <a:latin typeface="Gill Sans MT"/>
              </a:rPr>
              <a:t> </a:t>
            </a:r>
            <a:r>
              <a:rPr lang="it-IT" altLang="it-IT" sz="1800">
                <a:solidFill>
                  <a:srgbClr val="000000"/>
                </a:solidFill>
                <a:latin typeface="Gill Sans MT"/>
              </a:rPr>
              <a:t> 686</a:t>
            </a: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5000"/>
            </a:pPr>
            <a:r>
              <a:rPr lang="pl-PL" altLang="it-IT" sz="1600" b="1">
                <a:solidFill>
                  <a:schemeClr val="tx1"/>
                </a:solidFill>
                <a:latin typeface="Gill Sans MT"/>
              </a:rPr>
              <a:t>Obroty roczne</a:t>
            </a:r>
            <a:r>
              <a:rPr lang="it-IT" altLang="it-IT" sz="1600" b="1">
                <a:solidFill>
                  <a:schemeClr val="tx1"/>
                </a:solidFill>
                <a:latin typeface="Gill Sans MT"/>
              </a:rPr>
              <a:t> 	</a:t>
            </a:r>
            <a:r>
              <a:rPr lang="en-US" sz="1600">
                <a:solidFill>
                  <a:schemeClr val="tx1"/>
                </a:solidFill>
                <a:latin typeface="Gill Sans MT"/>
              </a:rPr>
              <a:t>     </a:t>
            </a:r>
            <a:r>
              <a:rPr lang="it-IT" altLang="it-IT" sz="1800">
                <a:solidFill>
                  <a:srgbClr val="000000"/>
                </a:solidFill>
                <a:latin typeface="Gill Sans MT"/>
              </a:rPr>
              <a:t>84 </a:t>
            </a:r>
            <a:r>
              <a:rPr lang="pl-PL" altLang="it-IT" sz="1800">
                <a:solidFill>
                  <a:srgbClr val="000000"/>
                </a:solidFill>
                <a:latin typeface="Gill Sans MT"/>
              </a:rPr>
              <a:t>miliony</a:t>
            </a:r>
            <a:r>
              <a:rPr lang="it-IT" altLang="it-IT" sz="1800">
                <a:solidFill>
                  <a:srgbClr val="000000"/>
                </a:solidFill>
                <a:latin typeface="Gill Sans MT"/>
              </a:rPr>
              <a:t> €</a:t>
            </a:r>
            <a:r>
              <a:rPr lang="it-IT" altLang="it-IT" sz="160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altLang="it-IT" sz="160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altLang="it-IT" sz="1100" b="1">
                <a:solidFill>
                  <a:schemeClr val="tx1"/>
                </a:solidFill>
                <a:latin typeface="Gill Sans MT"/>
              </a:rPr>
              <a:t>(2</a:t>
            </a:r>
            <a:r>
              <a:rPr lang="it-IT" altLang="it-IT" sz="1100" b="1">
                <a:solidFill>
                  <a:schemeClr val="tx1"/>
                </a:solidFill>
                <a:latin typeface="Gill Sans MT"/>
              </a:rPr>
              <a:t>014</a:t>
            </a:r>
            <a:r>
              <a:rPr lang="pl-PL" altLang="it-IT" sz="1100" b="1">
                <a:solidFill>
                  <a:schemeClr val="tx1"/>
                </a:solidFill>
                <a:latin typeface="Gill Sans MT"/>
              </a:rPr>
              <a:t>)</a:t>
            </a:r>
            <a:endParaRPr lang="it-IT" altLang="it-IT" sz="1100" b="1">
              <a:solidFill>
                <a:schemeClr val="tx1"/>
              </a:solidFill>
              <a:latin typeface="Gill Sans MT"/>
            </a:endParaRPr>
          </a:p>
          <a:p>
            <a:pPr marL="361950" indent="-361950" algn="ctr"/>
            <a:endParaRPr lang="it-IT" altLang="it-IT" sz="1800">
              <a:solidFill>
                <a:srgbClr val="000000"/>
              </a:solidFill>
              <a:latin typeface="Gill Sans MT"/>
            </a:endParaRP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5000"/>
            </a:pPr>
            <a:endParaRPr lang="en-US" sz="1800">
              <a:solidFill>
                <a:schemeClr val="tx1"/>
              </a:solidFill>
              <a:latin typeface="Gill Sans MT"/>
            </a:endParaRPr>
          </a:p>
          <a:p>
            <a:pPr marL="361950" indent="-361950"/>
            <a:r>
              <a:rPr lang="it-IT" altLang="it-IT" sz="1800" b="1">
                <a:solidFill>
                  <a:schemeClr val="tx1"/>
                </a:solidFill>
                <a:latin typeface="Gill Sans MT"/>
              </a:rPr>
              <a:t> </a:t>
            </a:r>
          </a:p>
        </p:txBody>
      </p:sp>
      <p:sp>
        <p:nvSpPr>
          <p:cNvPr id="82947" name="Text Box 14"/>
          <p:cNvSpPr txBox="1">
            <a:spLocks noChangeArrowheads="1"/>
          </p:cNvSpPr>
          <p:nvPr/>
        </p:nvSpPr>
        <p:spPr bwMode="auto">
          <a:xfrm>
            <a:off x="971550" y="1484313"/>
            <a:ext cx="3168650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5000"/>
            </a:pPr>
            <a:r>
              <a:rPr lang="it-IT" altLang="it-IT" sz="2000" b="1">
                <a:solidFill>
                  <a:srgbClr val="000066"/>
                </a:solidFill>
                <a:latin typeface="Gill Sans MT"/>
              </a:rPr>
              <a:t>CONTARINA </a:t>
            </a:r>
          </a:p>
          <a:p>
            <a:pPr marL="361950" indent="-3619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5000"/>
            </a:pPr>
            <a:r>
              <a:rPr lang="it-IT" altLang="it-IT" sz="1800" b="1">
                <a:solidFill>
                  <a:srgbClr val="000066"/>
                </a:solidFill>
                <a:latin typeface="Gill Sans MT"/>
              </a:rPr>
              <a:t>100% </a:t>
            </a:r>
            <a:r>
              <a:rPr lang="pl-PL" altLang="it-IT" sz="1800" b="1">
                <a:solidFill>
                  <a:srgbClr val="000066"/>
                </a:solidFill>
                <a:latin typeface="Gill Sans MT"/>
              </a:rPr>
              <a:t>spółka publiczna</a:t>
            </a:r>
            <a:endParaRPr lang="it-IT" altLang="it-IT" sz="1800" b="1">
              <a:solidFill>
                <a:srgbClr val="000066"/>
              </a:solidFill>
              <a:latin typeface="Gill Sans MT"/>
            </a:endParaRPr>
          </a:p>
        </p:txBody>
      </p:sp>
      <p:pic>
        <p:nvPicPr>
          <p:cNvPr id="82948" name="Picture 3" descr="C:\Users\marco.denardi\Desktop\Presentazioni\Lione\stor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661025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C:\Users\marco.denardi\Desktop\Presentazioni\Lione\citt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5661025"/>
            <a:ext cx="80803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C:\Users\marco.denardi\Desktop\Presentazioni\Lione\co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5661025"/>
            <a:ext cx="8064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 descr="C:\Users\marco.denardi\Desktop\Presentazioni\Lione\mo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5661025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8" descr="C:\Users\marco.denardi\Desktop\Presentazioni\Lione\ita.png"/>
          <p:cNvPicPr>
            <a:picLocks noChangeAspect="1" noChangeArrowheads="1"/>
          </p:cNvPicPr>
          <p:nvPr/>
        </p:nvPicPr>
        <p:blipFill>
          <a:blip r:embed="rId7"/>
          <a:srcRect r="26753" b="58212"/>
          <a:stretch>
            <a:fillRect/>
          </a:stretch>
        </p:blipFill>
        <p:spPr bwMode="auto">
          <a:xfrm>
            <a:off x="4211638" y="1125538"/>
            <a:ext cx="5040312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CasellaDiTesto 7"/>
          <p:cNvSpPr txBox="1">
            <a:spLocks noChangeArrowheads="1"/>
          </p:cNvSpPr>
          <p:nvPr/>
        </p:nvSpPr>
        <p:spPr bwMode="auto">
          <a:xfrm>
            <a:off x="2419350" y="5229225"/>
            <a:ext cx="165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>
                <a:latin typeface="Gill Sans MT"/>
              </a:rPr>
              <a:t>Centra miejskie</a:t>
            </a:r>
            <a:endParaRPr lang="en-US" sz="1800">
              <a:solidFill>
                <a:schemeClr val="tx1"/>
              </a:solidFill>
              <a:latin typeface="Gill Sans MT"/>
            </a:endParaRPr>
          </a:p>
        </p:txBody>
      </p:sp>
      <p:sp>
        <p:nvSpPr>
          <p:cNvPr id="82954" name="CasellaDiTesto 7"/>
          <p:cNvSpPr txBox="1">
            <a:spLocks noChangeArrowheads="1"/>
          </p:cNvSpPr>
          <p:nvPr/>
        </p:nvSpPr>
        <p:spPr bwMode="auto">
          <a:xfrm>
            <a:off x="323850" y="5229225"/>
            <a:ext cx="207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>
                <a:latin typeface="Gill Sans MT"/>
              </a:rPr>
              <a:t>Obszary zabytkowe</a:t>
            </a:r>
            <a:endParaRPr lang="en-US" sz="1800">
              <a:solidFill>
                <a:schemeClr val="tx1"/>
              </a:solidFill>
              <a:latin typeface="Gill Sans MT"/>
            </a:endParaRPr>
          </a:p>
        </p:txBody>
      </p:sp>
      <p:sp>
        <p:nvSpPr>
          <p:cNvPr id="82955" name="CasellaDiTesto 7"/>
          <p:cNvSpPr txBox="1">
            <a:spLocks noChangeArrowheads="1"/>
          </p:cNvSpPr>
          <p:nvPr/>
        </p:nvSpPr>
        <p:spPr bwMode="auto">
          <a:xfrm>
            <a:off x="6084888" y="5229225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latin typeface="Gill Sans MT"/>
              </a:rPr>
              <a:t>Obszary peryferyjne</a:t>
            </a:r>
            <a:endParaRPr lang="en-US" sz="1600">
              <a:latin typeface="Gill Sans MT"/>
            </a:endParaRPr>
          </a:p>
        </p:txBody>
      </p:sp>
      <p:sp>
        <p:nvSpPr>
          <p:cNvPr id="82956" name="CasellaDiTesto 7"/>
          <p:cNvSpPr txBox="1">
            <a:spLocks noChangeArrowheads="1"/>
          </p:cNvSpPr>
          <p:nvPr/>
        </p:nvSpPr>
        <p:spPr bwMode="auto">
          <a:xfrm>
            <a:off x="4362450" y="5229225"/>
            <a:ext cx="165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>
                <a:latin typeface="Gill Sans MT"/>
              </a:rPr>
              <a:t>Gminy wiejskie</a:t>
            </a:r>
            <a:r>
              <a:rPr lang="it-IT" sz="1600">
                <a:latin typeface="Gill Sans MT"/>
              </a:rPr>
              <a:t> </a:t>
            </a:r>
            <a:endParaRPr lang="en-US" sz="1800">
              <a:solidFill>
                <a:schemeClr val="tx1"/>
              </a:solidFill>
              <a:latin typeface="Gill Sans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4"/>
          <p:cNvSpPr txBox="1">
            <a:spLocks noChangeArrowheads="1"/>
          </p:cNvSpPr>
          <p:nvPr/>
        </p:nvSpPr>
        <p:spPr bwMode="auto">
          <a:xfrm>
            <a:off x="0" y="1397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b="1">
                <a:solidFill>
                  <a:srgbClr val="77BEE5"/>
                </a:solidFill>
                <a:latin typeface="Gill Sans MT"/>
              </a:rPr>
              <a:t>Wspólne cele</a:t>
            </a:r>
            <a:r>
              <a:rPr lang="it-IT" altLang="it-IT" b="1">
                <a:solidFill>
                  <a:srgbClr val="77BEE5"/>
                </a:solidFill>
                <a:latin typeface="Gill Sans MT"/>
              </a:rPr>
              <a:t> </a:t>
            </a:r>
          </a:p>
        </p:txBody>
      </p:sp>
      <p:grpSp>
        <p:nvGrpSpPr>
          <p:cNvPr id="84994" name="Gruppo 1"/>
          <p:cNvGrpSpPr>
            <a:grpSpLocks/>
          </p:cNvGrpSpPr>
          <p:nvPr/>
        </p:nvGrpSpPr>
        <p:grpSpPr bwMode="auto">
          <a:xfrm>
            <a:off x="4027488" y="1216025"/>
            <a:ext cx="1054100" cy="1500188"/>
            <a:chOff x="603550" y="2477961"/>
            <a:chExt cx="1053277" cy="1499453"/>
          </a:xfrm>
        </p:grpSpPr>
        <p:pic>
          <p:nvPicPr>
            <p:cNvPr id="85002" name="Picture 28" descr="C:\Users\marco.denardi\Desktop\jpg\comun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6436" y="3492982"/>
              <a:ext cx="312799" cy="48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3" name="Picture 28" descr="C:\Users\marco.denardi\Desktop\jpg\comun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4027" y="3006817"/>
              <a:ext cx="312799" cy="48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4" name="Picture 28" descr="C:\Users\marco.denardi\Desktop\jpg\comun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1629" y="3492982"/>
              <a:ext cx="312799" cy="48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5" name="Picture 28" descr="C:\Users\marco.denardi\Desktop\jpg\comun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2879" y="3006817"/>
              <a:ext cx="312799" cy="48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6" name="Picture 28" descr="C:\Users\marco.denardi\Desktop\jpg\comun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3550" y="3006817"/>
              <a:ext cx="312799" cy="48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7" name="Picture 28" descr="C:\Users\marco.denardi\Desktop\jpg\comun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4028" y="2477961"/>
              <a:ext cx="312799" cy="48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8" name="Picture 28" descr="C:\Users\marco.denardi\Desktop\jpg\comun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2880" y="2477961"/>
              <a:ext cx="312799" cy="48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9" name="Picture 28" descr="C:\Users\marco.denardi\Desktop\jpg\comun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3551" y="2477961"/>
              <a:ext cx="312799" cy="48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4995" name="Picture 4" descr="R:\comunicazione\corrente\cn\PROGETTI\elementi_grafici_vari\altri_elementi\targ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406775"/>
            <a:ext cx="154781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 descr="C:\Users\marco.denardi\Desktop\Presentazioni\Bruxelles 2015\omin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207000"/>
            <a:ext cx="22796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igura a mano libera 46"/>
          <p:cNvSpPr/>
          <p:nvPr/>
        </p:nvSpPr>
        <p:spPr>
          <a:xfrm rot="7200000">
            <a:off x="5919788" y="5122862"/>
            <a:ext cx="1379538" cy="817563"/>
          </a:xfrm>
          <a:custGeom>
            <a:avLst/>
            <a:gdLst>
              <a:gd name="connsiteX0" fmla="*/ 0 w 1675119"/>
              <a:gd name="connsiteY0" fmla="*/ 0 h 991241"/>
              <a:gd name="connsiteX1" fmla="*/ 922084 w 1675119"/>
              <a:gd name="connsiteY1" fmla="*/ 361150 h 991241"/>
              <a:gd name="connsiteX2" fmla="*/ 1675119 w 1675119"/>
              <a:gd name="connsiteY2" fmla="*/ 991241 h 9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5119" h="991241">
                <a:moveTo>
                  <a:pt x="0" y="0"/>
                </a:moveTo>
                <a:cubicBezTo>
                  <a:pt x="321449" y="97971"/>
                  <a:pt x="642898" y="195943"/>
                  <a:pt x="922084" y="361150"/>
                </a:cubicBezTo>
                <a:cubicBezTo>
                  <a:pt x="1201270" y="526357"/>
                  <a:pt x="1558578" y="870858"/>
                  <a:pt x="1675119" y="991241"/>
                </a:cubicBezTo>
              </a:path>
            </a:pathLst>
          </a:custGeom>
          <a:noFill/>
          <a:ln w="38100">
            <a:solidFill>
              <a:srgbClr val="77BEE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Figura a mano libera 47"/>
          <p:cNvSpPr/>
          <p:nvPr/>
        </p:nvSpPr>
        <p:spPr>
          <a:xfrm rot="10800000">
            <a:off x="1771650" y="5122863"/>
            <a:ext cx="1381125" cy="815975"/>
          </a:xfrm>
          <a:custGeom>
            <a:avLst/>
            <a:gdLst>
              <a:gd name="connsiteX0" fmla="*/ 0 w 1675119"/>
              <a:gd name="connsiteY0" fmla="*/ 0 h 991241"/>
              <a:gd name="connsiteX1" fmla="*/ 922084 w 1675119"/>
              <a:gd name="connsiteY1" fmla="*/ 361150 h 991241"/>
              <a:gd name="connsiteX2" fmla="*/ 1675119 w 1675119"/>
              <a:gd name="connsiteY2" fmla="*/ 991241 h 9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5119" h="991241">
                <a:moveTo>
                  <a:pt x="0" y="0"/>
                </a:moveTo>
                <a:cubicBezTo>
                  <a:pt x="321449" y="97971"/>
                  <a:pt x="642898" y="195943"/>
                  <a:pt x="922084" y="361150"/>
                </a:cubicBezTo>
                <a:cubicBezTo>
                  <a:pt x="1201270" y="526357"/>
                  <a:pt x="1558578" y="870858"/>
                  <a:pt x="1675119" y="991241"/>
                </a:cubicBezTo>
              </a:path>
            </a:pathLst>
          </a:custGeom>
          <a:noFill/>
          <a:ln w="38100">
            <a:solidFill>
              <a:srgbClr val="77BEE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9" name="Figura a mano libera 48"/>
          <p:cNvSpPr/>
          <p:nvPr/>
        </p:nvSpPr>
        <p:spPr>
          <a:xfrm rot="18000000">
            <a:off x="1772444" y="2182019"/>
            <a:ext cx="1379537" cy="815975"/>
          </a:xfrm>
          <a:custGeom>
            <a:avLst/>
            <a:gdLst>
              <a:gd name="connsiteX0" fmla="*/ 0 w 1675119"/>
              <a:gd name="connsiteY0" fmla="*/ 0 h 991241"/>
              <a:gd name="connsiteX1" fmla="*/ 922084 w 1675119"/>
              <a:gd name="connsiteY1" fmla="*/ 361150 h 991241"/>
              <a:gd name="connsiteX2" fmla="*/ 1675119 w 1675119"/>
              <a:gd name="connsiteY2" fmla="*/ 991241 h 9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5119" h="991241">
                <a:moveTo>
                  <a:pt x="0" y="0"/>
                </a:moveTo>
                <a:cubicBezTo>
                  <a:pt x="321449" y="97971"/>
                  <a:pt x="642898" y="195943"/>
                  <a:pt x="922084" y="361150"/>
                </a:cubicBezTo>
                <a:cubicBezTo>
                  <a:pt x="1201270" y="526357"/>
                  <a:pt x="1558578" y="870858"/>
                  <a:pt x="1675119" y="991241"/>
                </a:cubicBezTo>
              </a:path>
            </a:pathLst>
          </a:custGeom>
          <a:noFill/>
          <a:ln w="38100">
            <a:solidFill>
              <a:srgbClr val="77BEE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" name="Figura a mano libera 50"/>
          <p:cNvSpPr/>
          <p:nvPr/>
        </p:nvSpPr>
        <p:spPr>
          <a:xfrm>
            <a:off x="5919788" y="2065338"/>
            <a:ext cx="1379537" cy="817562"/>
          </a:xfrm>
          <a:custGeom>
            <a:avLst/>
            <a:gdLst>
              <a:gd name="connsiteX0" fmla="*/ 0 w 1675119"/>
              <a:gd name="connsiteY0" fmla="*/ 0 h 991241"/>
              <a:gd name="connsiteX1" fmla="*/ 922084 w 1675119"/>
              <a:gd name="connsiteY1" fmla="*/ 361150 h 991241"/>
              <a:gd name="connsiteX2" fmla="*/ 1675119 w 1675119"/>
              <a:gd name="connsiteY2" fmla="*/ 991241 h 9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5119" h="991241">
                <a:moveTo>
                  <a:pt x="0" y="0"/>
                </a:moveTo>
                <a:cubicBezTo>
                  <a:pt x="321449" y="97971"/>
                  <a:pt x="642898" y="195943"/>
                  <a:pt x="922084" y="361150"/>
                </a:cubicBezTo>
                <a:cubicBezTo>
                  <a:pt x="1201270" y="526357"/>
                  <a:pt x="1558578" y="870858"/>
                  <a:pt x="1675119" y="991241"/>
                </a:cubicBezTo>
              </a:path>
            </a:pathLst>
          </a:custGeom>
          <a:noFill/>
          <a:ln w="38100">
            <a:solidFill>
              <a:srgbClr val="77BEE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85001" name="Picture 2" descr="R:\comunicazione\2015\cn\DOCUMENTAZIONE\bruxelles_04_03_15\immagini\discussio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5563" y="3116263"/>
            <a:ext cx="1787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 descr="\\priula\pgs\comunicazione\2015\cn\DOCUMENTAZIONE\bruxelles\incenerit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885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3" descr="\\priula\pgs\comunicazione\2015\cn\DOCUMENTAZIONE\bruxelles\discarica.png"/>
          <p:cNvPicPr>
            <a:picLocks noChangeAspect="1" noChangeArrowheads="1"/>
          </p:cNvPicPr>
          <p:nvPr/>
        </p:nvPicPr>
        <p:blipFill>
          <a:blip r:embed="rId4"/>
          <a:srcRect l="34229" t="45673"/>
          <a:stretch>
            <a:fillRect/>
          </a:stretch>
        </p:blipFill>
        <p:spPr bwMode="auto">
          <a:xfrm>
            <a:off x="5003800" y="1773238"/>
            <a:ext cx="293846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043" name="Gruppo 15"/>
          <p:cNvGrpSpPr>
            <a:grpSpLocks/>
          </p:cNvGrpSpPr>
          <p:nvPr/>
        </p:nvGrpSpPr>
        <p:grpSpPr bwMode="auto">
          <a:xfrm>
            <a:off x="5435600" y="1125538"/>
            <a:ext cx="2232025" cy="2159000"/>
            <a:chOff x="5436096" y="1628800"/>
            <a:chExt cx="2232248" cy="2160240"/>
          </a:xfrm>
        </p:grpSpPr>
        <p:cxnSp>
          <p:nvCxnSpPr>
            <p:cNvPr id="9" name="Connettore 1 8"/>
            <p:cNvCxnSpPr/>
            <p:nvPr/>
          </p:nvCxnSpPr>
          <p:spPr>
            <a:xfrm>
              <a:off x="5436096" y="1628800"/>
              <a:ext cx="2232248" cy="2160240"/>
            </a:xfrm>
            <a:prstGeom prst="line">
              <a:avLst/>
            </a:prstGeom>
            <a:ln w="38100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H="1">
              <a:off x="5436096" y="1628800"/>
              <a:ext cx="2160804" cy="2160240"/>
            </a:xfrm>
            <a:prstGeom prst="line">
              <a:avLst/>
            </a:prstGeom>
            <a:ln w="38100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44" name="Gruppo 16"/>
          <p:cNvGrpSpPr>
            <a:grpSpLocks/>
          </p:cNvGrpSpPr>
          <p:nvPr/>
        </p:nvGrpSpPr>
        <p:grpSpPr bwMode="auto">
          <a:xfrm>
            <a:off x="1331913" y="1125538"/>
            <a:ext cx="2232025" cy="2159000"/>
            <a:chOff x="1403648" y="1628800"/>
            <a:chExt cx="2232248" cy="2160240"/>
          </a:xfrm>
        </p:grpSpPr>
        <p:cxnSp>
          <p:nvCxnSpPr>
            <p:cNvPr id="22" name="Connettore 1 21"/>
            <p:cNvCxnSpPr/>
            <p:nvPr/>
          </p:nvCxnSpPr>
          <p:spPr>
            <a:xfrm>
              <a:off x="1403648" y="1628800"/>
              <a:ext cx="2232248" cy="2160240"/>
            </a:xfrm>
            <a:prstGeom prst="line">
              <a:avLst/>
            </a:prstGeom>
            <a:ln w="38100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 flipH="1">
              <a:off x="1403648" y="1628800"/>
              <a:ext cx="2160803" cy="2160240"/>
            </a:xfrm>
            <a:prstGeom prst="line">
              <a:avLst/>
            </a:prstGeom>
            <a:ln w="38100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045" name="Picture 3" descr="R:\comunicazione\2015\cn\DOCUMENTAZIONE\bruxelles_04_03_15\immagini\contarina territoryRE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789363"/>
            <a:ext cx="37433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3300" b="1">
                <a:solidFill>
                  <a:srgbClr val="77BEE5"/>
                </a:solidFill>
                <a:latin typeface="Gill Sans MT"/>
              </a:rPr>
              <a:t>NIE dla spalania i składowania</a:t>
            </a:r>
            <a:endParaRPr lang="it-IT" altLang="it-IT" sz="3300" b="1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0" y="60928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2000" b="1">
                <a:solidFill>
                  <a:srgbClr val="000066"/>
                </a:solidFill>
                <a:latin typeface="Gill Sans MT"/>
              </a:rPr>
              <a:t>Obszar Contariny</a:t>
            </a:r>
            <a:endParaRPr lang="it-IT" altLang="it-IT" sz="2000" b="1">
              <a:solidFill>
                <a:srgbClr val="000066"/>
              </a:solidFill>
              <a:latin typeface="Gill Sans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4"/>
          <p:cNvSpPr txBox="1">
            <a:spLocks noChangeArrowheads="1"/>
          </p:cNvSpPr>
          <p:nvPr/>
        </p:nvSpPr>
        <p:spPr bwMode="auto">
          <a:xfrm>
            <a:off x="5651500" y="3068638"/>
            <a:ext cx="175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1600" b="1">
                <a:solidFill>
                  <a:srgbClr val="000000"/>
                </a:solidFill>
                <a:latin typeface="Gill Sans MT"/>
              </a:rPr>
              <a:t>Jutro</a:t>
            </a:r>
            <a:endParaRPr lang="it-IT" altLang="it-IT" sz="2000" b="1">
              <a:solidFill>
                <a:srgbClr val="000000"/>
              </a:solidFill>
              <a:latin typeface="Gill Sans MT"/>
            </a:endParaRPr>
          </a:p>
          <a:p>
            <a:r>
              <a:rPr lang="it-IT" altLang="it-IT" sz="2400" b="1">
                <a:solidFill>
                  <a:srgbClr val="000000"/>
                </a:solidFill>
                <a:latin typeface="Gill Sans MT"/>
              </a:rPr>
              <a:t> </a:t>
            </a:r>
          </a:p>
        </p:txBody>
      </p:sp>
      <p:pic>
        <p:nvPicPr>
          <p:cNvPr id="89090" name="Picture 3" descr="C:\Users\marco.denardi\Desktop\Presentazioni\Lione\cam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133600"/>
            <a:ext cx="15779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 Box 14"/>
          <p:cNvSpPr txBox="1">
            <a:spLocks noChangeArrowheads="1"/>
          </p:cNvSpPr>
          <p:nvPr/>
        </p:nvSpPr>
        <p:spPr bwMode="auto">
          <a:xfrm>
            <a:off x="1908175" y="31416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it-IT" sz="1600" b="1">
                <a:solidFill>
                  <a:srgbClr val="000000"/>
                </a:solidFill>
                <a:latin typeface="Gill Sans MT"/>
              </a:rPr>
              <a:t>Obecnie</a:t>
            </a:r>
            <a:endParaRPr lang="pl-PL" altLang="it-IT" sz="2400" b="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092" name="Text Box 14"/>
          <p:cNvSpPr txBox="1">
            <a:spLocks noChangeArrowheads="1"/>
          </p:cNvSpPr>
          <p:nvPr/>
        </p:nvSpPr>
        <p:spPr bwMode="auto">
          <a:xfrm>
            <a:off x="5724525" y="5876925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1600" b="1">
                <a:solidFill>
                  <a:srgbClr val="000000"/>
                </a:solidFill>
                <a:latin typeface="Gill Sans MT"/>
              </a:rPr>
              <a:t>Jutro</a:t>
            </a:r>
            <a:endParaRPr lang="it-IT" altLang="it-IT" sz="2000" b="1">
              <a:solidFill>
                <a:srgbClr val="000000"/>
              </a:solidFill>
              <a:latin typeface="Gill Sans MT"/>
            </a:endParaRPr>
          </a:p>
          <a:p>
            <a:r>
              <a:rPr lang="it-IT" altLang="it-IT" sz="2400" b="1">
                <a:solidFill>
                  <a:srgbClr val="000000"/>
                </a:solidFill>
                <a:latin typeface="Gill Sans MT"/>
              </a:rPr>
              <a:t> </a:t>
            </a:r>
          </a:p>
        </p:txBody>
      </p:sp>
      <p:sp>
        <p:nvSpPr>
          <p:cNvPr id="89093" name="Text Box 14"/>
          <p:cNvSpPr txBox="1">
            <a:spLocks noChangeArrowheads="1"/>
          </p:cNvSpPr>
          <p:nvPr/>
        </p:nvSpPr>
        <p:spPr bwMode="auto">
          <a:xfrm>
            <a:off x="1835150" y="5805488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it-IT" sz="1600" b="1">
                <a:solidFill>
                  <a:srgbClr val="000000"/>
                </a:solidFill>
                <a:latin typeface="Gill Sans MT"/>
              </a:rPr>
              <a:t>Obecnie</a:t>
            </a:r>
            <a:endParaRPr lang="it-IT" altLang="it-IT" sz="2400" b="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89094" name="Picture 4" descr="C:\Users\marco.denardi\Desktop\Presentazioni\Lione\bimba2.png"/>
          <p:cNvPicPr>
            <a:picLocks noChangeAspect="1" noChangeArrowheads="1"/>
          </p:cNvPicPr>
          <p:nvPr/>
        </p:nvPicPr>
        <p:blipFill>
          <a:blip r:embed="rId4"/>
          <a:srcRect l="31781"/>
          <a:stretch>
            <a:fillRect/>
          </a:stretch>
        </p:blipFill>
        <p:spPr bwMode="auto">
          <a:xfrm>
            <a:off x="2124075" y="4724400"/>
            <a:ext cx="9794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Rectangle 3"/>
          <p:cNvSpPr>
            <a:spLocks noChangeArrowheads="1"/>
          </p:cNvSpPr>
          <p:nvPr/>
        </p:nvSpPr>
        <p:spPr bwMode="auto">
          <a:xfrm>
            <a:off x="0" y="2016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Czym</a:t>
            </a:r>
            <a:r>
              <a:rPr lang="en-GB" altLang="it-IT" sz="4000" b="1">
                <a:solidFill>
                  <a:srgbClr val="77BEE5"/>
                </a:solidFill>
                <a:latin typeface="Gill Sans MT"/>
              </a:rPr>
              <a:t> </a:t>
            </a: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jest</a:t>
            </a:r>
            <a:r>
              <a:rPr lang="en-GB" altLang="it-IT" sz="4000" b="1">
                <a:solidFill>
                  <a:srgbClr val="77BEE5"/>
                </a:solidFill>
                <a:latin typeface="Gill Sans MT"/>
              </a:rPr>
              <a:t> E</a:t>
            </a: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k</a:t>
            </a:r>
            <a:r>
              <a:rPr lang="en-GB" altLang="it-IT" sz="4000" b="1">
                <a:solidFill>
                  <a:srgbClr val="77BEE5"/>
                </a:solidFill>
                <a:latin typeface="Gill Sans MT"/>
              </a:rPr>
              <a:t>o-</a:t>
            </a:r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innowacja</a:t>
            </a:r>
            <a:r>
              <a:rPr lang="en-GB" altLang="it-IT" sz="4000" b="1">
                <a:solidFill>
                  <a:srgbClr val="77BEE5"/>
                </a:solidFill>
                <a:latin typeface="Gill Sans MT"/>
              </a:rPr>
              <a:t>?</a:t>
            </a:r>
            <a:endParaRPr lang="en-GB" altLang="it-IT" sz="2800">
              <a:solidFill>
                <a:srgbClr val="77BEE5"/>
              </a:solidFill>
              <a:latin typeface="Gill Sans MT"/>
            </a:endParaRPr>
          </a:p>
        </p:txBody>
      </p:sp>
      <p:pic>
        <p:nvPicPr>
          <p:cNvPr id="89096" name="Picture 2" descr="C:\Users\marco.denardi\Desktop\Presentazioni\Lione\uman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5013325"/>
            <a:ext cx="3444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1773238"/>
            <a:ext cx="1655763" cy="132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9098" name="CasellaDiTesto 27"/>
          <p:cNvSpPr txBox="1">
            <a:spLocks noChangeArrowheads="1"/>
          </p:cNvSpPr>
          <p:nvPr/>
        </p:nvSpPr>
        <p:spPr bwMode="auto">
          <a:xfrm>
            <a:off x="3348038" y="1916113"/>
            <a:ext cx="23717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pl-PL" altLang="it-IT" sz="1500" b="1">
                <a:solidFill>
                  <a:srgbClr val="000066"/>
                </a:solidFill>
                <a:latin typeface="Gill Sans MT"/>
              </a:rPr>
              <a:t>Inwestycja</a:t>
            </a:r>
            <a:br>
              <a:rPr lang="pl-PL" altLang="it-IT" sz="1500" b="1">
                <a:solidFill>
                  <a:srgbClr val="000066"/>
                </a:solidFill>
                <a:latin typeface="Gill Sans MT"/>
              </a:rPr>
            </a:br>
            <a:r>
              <a:rPr lang="pl-PL" altLang="it-IT" sz="1500" b="1">
                <a:solidFill>
                  <a:srgbClr val="000066"/>
                </a:solidFill>
                <a:latin typeface="Gill Sans MT"/>
              </a:rPr>
              <a:t>krótko</a:t>
            </a:r>
            <a:r>
              <a:rPr lang="it-IT" altLang="it-IT" sz="1500" b="1">
                <a:solidFill>
                  <a:srgbClr val="000066"/>
                </a:solidFill>
                <a:latin typeface="Gill Sans MT"/>
              </a:rPr>
              <a:t>-</a:t>
            </a:r>
            <a:r>
              <a:rPr lang="pl-PL" altLang="it-IT" sz="1500" b="1">
                <a:solidFill>
                  <a:srgbClr val="000066"/>
                </a:solidFill>
                <a:latin typeface="Gill Sans MT"/>
              </a:rPr>
              <a:t> </a:t>
            </a:r>
            <a:r>
              <a:rPr lang="it-IT" altLang="it-IT" sz="1500" b="1">
                <a:solidFill>
                  <a:srgbClr val="000066"/>
                </a:solidFill>
                <a:latin typeface="Gill Sans MT"/>
              </a:rPr>
              <a:t>/</a:t>
            </a:r>
            <a:r>
              <a:rPr lang="pl-PL" altLang="it-IT" sz="1500" b="1">
                <a:solidFill>
                  <a:srgbClr val="000066"/>
                </a:solidFill>
                <a:latin typeface="Gill Sans MT"/>
              </a:rPr>
              <a:t/>
            </a:r>
            <a:br>
              <a:rPr lang="pl-PL" altLang="it-IT" sz="1500" b="1">
                <a:solidFill>
                  <a:srgbClr val="000066"/>
                </a:solidFill>
                <a:latin typeface="Gill Sans MT"/>
              </a:rPr>
            </a:br>
            <a:r>
              <a:rPr lang="pl-PL" altLang="it-IT" sz="1500" b="1">
                <a:solidFill>
                  <a:srgbClr val="000066"/>
                </a:solidFill>
                <a:latin typeface="Gill Sans MT"/>
              </a:rPr>
              <a:t>średnioterminowa</a:t>
            </a:r>
            <a:endParaRPr lang="it-IT" altLang="it-IT" sz="1500" b="1">
              <a:solidFill>
                <a:srgbClr val="000066"/>
              </a:solidFill>
              <a:latin typeface="Gill Sans MT"/>
            </a:endParaRPr>
          </a:p>
        </p:txBody>
      </p:sp>
      <p:pic>
        <p:nvPicPr>
          <p:cNvPr id="89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581525"/>
            <a:ext cx="1754188" cy="140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9100" name="CasellaDiTesto 27"/>
          <p:cNvSpPr txBox="1">
            <a:spLocks noChangeArrowheads="1"/>
          </p:cNvSpPr>
          <p:nvPr/>
        </p:nvSpPr>
        <p:spPr bwMode="auto">
          <a:xfrm rot="8522">
            <a:off x="3421063" y="4959350"/>
            <a:ext cx="23717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pl-PL" altLang="it-IT" sz="1500" b="1">
                <a:solidFill>
                  <a:srgbClr val="000066"/>
                </a:solidFill>
                <a:latin typeface="Gill Sans MT"/>
              </a:rPr>
              <a:t>Inwestycja</a:t>
            </a:r>
            <a:br>
              <a:rPr lang="pl-PL" altLang="it-IT" sz="1500" b="1">
                <a:solidFill>
                  <a:srgbClr val="000066"/>
                </a:solidFill>
                <a:latin typeface="Gill Sans MT"/>
              </a:rPr>
            </a:br>
            <a:r>
              <a:rPr lang="pl-PL" altLang="it-IT" sz="1500" b="1">
                <a:solidFill>
                  <a:srgbClr val="000066"/>
                </a:solidFill>
                <a:latin typeface="Gill Sans MT"/>
              </a:rPr>
              <a:t>długoterminowa</a:t>
            </a:r>
            <a:endParaRPr lang="it-IT" altLang="it-IT" sz="1500" b="1">
              <a:solidFill>
                <a:srgbClr val="000066"/>
              </a:solidFill>
              <a:latin typeface="Gill Sans MT"/>
            </a:endParaRPr>
          </a:p>
        </p:txBody>
      </p:sp>
      <p:pic>
        <p:nvPicPr>
          <p:cNvPr id="89101" name="Picture 2" descr="\\priula\pgs\comunicazione\2014\cn\DOCUMENTAZIONE\lione\CAMION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1958975"/>
            <a:ext cx="16557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2" descr="\\priula\pgs\comunicazione\2014\cn\DOCUMENTAZIONE\lione\tocco universitari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221163"/>
            <a:ext cx="792162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172450" y="4872038"/>
            <a:ext cx="958850" cy="194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Freccia a destra 4"/>
          <p:cNvSpPr/>
          <p:nvPr/>
        </p:nvSpPr>
        <p:spPr>
          <a:xfrm rot="5400000">
            <a:off x="2630487" y="2273301"/>
            <a:ext cx="3527425" cy="1517650"/>
          </a:xfrm>
          <a:prstGeom prst="rightArrow">
            <a:avLst>
              <a:gd name="adj1" fmla="val 0"/>
              <a:gd name="adj2" fmla="val 30689"/>
            </a:avLst>
          </a:prstGeom>
          <a:gradFill>
            <a:gsLst>
              <a:gs pos="0">
                <a:srgbClr val="CCECFF"/>
              </a:gs>
              <a:gs pos="35000">
                <a:srgbClr val="E5F5FF">
                  <a:lumMod val="91000"/>
                  <a:lumOff val="9000"/>
                </a:srgb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44450"/>
            <a:ext cx="9144000" cy="647700"/>
          </a:xfrm>
          <a:prstGeom prst="rect">
            <a:avLst/>
          </a:prstGeom>
          <a:noFill/>
          <a:extLst/>
        </p:spPr>
        <p:txBody>
          <a:bodyPr lIns="91435" tIns="45718" rIns="91435" bIns="45718" anchor="ctr"/>
          <a:lstStyle/>
          <a:p>
            <a:pPr algn="ctr"/>
            <a:r>
              <a:rPr lang="pl-PL" altLang="it-IT" sz="3200" b="1">
                <a:solidFill>
                  <a:srgbClr val="77BEE5"/>
                </a:solidFill>
                <a:latin typeface="Gill Sans MT"/>
              </a:rPr>
              <a:t>Komunikacja</a:t>
            </a:r>
            <a:endParaRPr lang="it-IT" altLang="it-IT" sz="3200" b="1">
              <a:solidFill>
                <a:srgbClr val="77BEE5"/>
              </a:solidFill>
              <a:latin typeface="Gill Sans MT"/>
            </a:endParaRPr>
          </a:p>
        </p:txBody>
      </p:sp>
      <p:grpSp>
        <p:nvGrpSpPr>
          <p:cNvPr id="91140" name="Gruppo 36"/>
          <p:cNvGrpSpPr>
            <a:grpSpLocks/>
          </p:cNvGrpSpPr>
          <p:nvPr/>
        </p:nvGrpSpPr>
        <p:grpSpPr bwMode="auto">
          <a:xfrm>
            <a:off x="539750" y="1106488"/>
            <a:ext cx="7993063" cy="3043237"/>
            <a:chOff x="683568" y="1556792"/>
            <a:chExt cx="7992888" cy="3042692"/>
          </a:xfrm>
        </p:grpSpPr>
        <p:sp>
          <p:nvSpPr>
            <p:cNvPr id="91144" name="Rectangle 2"/>
            <p:cNvSpPr txBox="1">
              <a:spLocks noChangeArrowheads="1"/>
            </p:cNvSpPr>
            <p:nvPr/>
          </p:nvSpPr>
          <p:spPr bwMode="auto">
            <a:xfrm>
              <a:off x="2195736" y="2780928"/>
              <a:ext cx="16367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it-IT" altLang="it-IT" sz="1400" b="1">
                  <a:solidFill>
                    <a:schemeClr val="tx1"/>
                  </a:solidFill>
                  <a:latin typeface="Gill Sans MT"/>
                </a:rPr>
                <a:t>E</a:t>
              </a:r>
              <a:r>
                <a:rPr lang="pl-PL" altLang="it-IT" sz="1400" b="1">
                  <a:solidFill>
                    <a:schemeClr val="tx1"/>
                  </a:solidFill>
                  <a:latin typeface="Gill Sans MT"/>
                </a:rPr>
                <a:t>ko Gazeta</a:t>
              </a:r>
              <a:endParaRPr lang="it-IT" altLang="it-IT" sz="1400" b="1">
                <a:solidFill>
                  <a:schemeClr val="tx1"/>
                </a:solidFill>
                <a:latin typeface="Gill Sans MT"/>
              </a:endParaRPr>
            </a:p>
          </p:txBody>
        </p:sp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2986981" y="4293152"/>
              <a:ext cx="1512854" cy="306332"/>
            </a:xfrm>
            <a:prstGeom prst="rect">
              <a:avLst/>
            </a:prstGeom>
            <a:noFill/>
            <a:extLst/>
          </p:spPr>
          <p:txBody>
            <a:bodyPr anchor="ctr"/>
            <a:lstStyle/>
            <a:p>
              <a:pPr algn="ctr"/>
              <a:r>
                <a:rPr lang="pl-PL" sz="1400" b="1">
                  <a:solidFill>
                    <a:schemeClr val="tx1"/>
                  </a:solidFill>
                  <a:latin typeface="Gill Sans MT"/>
                </a:rPr>
                <a:t>Internet</a:t>
              </a:r>
              <a:endParaRPr lang="it-IT" sz="1400" b="1">
                <a:solidFill>
                  <a:schemeClr val="tx1"/>
                </a:solidFill>
                <a:latin typeface="Gill Sans MT"/>
              </a:endParaRPr>
            </a:p>
          </p:txBody>
        </p:sp>
        <p:grpSp>
          <p:nvGrpSpPr>
            <p:cNvPr id="91146" name="Gruppo 23"/>
            <p:cNvGrpSpPr>
              <a:grpSpLocks/>
            </p:cNvGrpSpPr>
            <p:nvPr/>
          </p:nvGrpSpPr>
          <p:grpSpPr bwMode="auto">
            <a:xfrm>
              <a:off x="3546475" y="1598613"/>
              <a:ext cx="2108200" cy="1482725"/>
              <a:chOff x="3344402" y="618083"/>
              <a:chExt cx="2769220" cy="1947656"/>
            </a:xfrm>
          </p:grpSpPr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3343473" y="2110153"/>
                <a:ext cx="2769160" cy="456595"/>
              </a:xfrm>
              <a:prstGeom prst="rect">
                <a:avLst/>
              </a:prstGeom>
              <a:noFill/>
              <a:extLst/>
            </p:spPr>
            <p:txBody>
              <a:bodyPr anchor="ctr"/>
              <a:lstStyle/>
              <a:p>
                <a:pPr algn="ctr"/>
                <a:r>
                  <a:rPr lang="it-IT" sz="1400" b="1">
                    <a:solidFill>
                      <a:schemeClr val="tx1"/>
                    </a:solidFill>
                    <a:latin typeface="Gill Sans MT"/>
                  </a:rPr>
                  <a:t>E</a:t>
                </a:r>
                <a:r>
                  <a:rPr lang="pl-PL" sz="1400" b="1">
                    <a:solidFill>
                      <a:schemeClr val="tx1"/>
                    </a:solidFill>
                    <a:latin typeface="Gill Sans MT"/>
                  </a:rPr>
                  <a:t>k</a:t>
                </a:r>
                <a:r>
                  <a:rPr lang="it-IT" sz="1400" b="1">
                    <a:solidFill>
                      <a:schemeClr val="tx1"/>
                    </a:solidFill>
                    <a:latin typeface="Gill Sans MT"/>
                  </a:rPr>
                  <a:t>o</a:t>
                </a:r>
                <a:r>
                  <a:rPr lang="pl-PL" sz="1400" b="1">
                    <a:solidFill>
                      <a:schemeClr val="tx1"/>
                    </a:solidFill>
                    <a:latin typeface="Gill Sans MT"/>
                  </a:rPr>
                  <a:t>Sport</a:t>
                </a:r>
                <a:endParaRPr lang="it-IT" sz="1400" b="1">
                  <a:solidFill>
                    <a:schemeClr val="tx1"/>
                  </a:solidFill>
                  <a:latin typeface="Gill Sans MT"/>
                </a:endParaRPr>
              </a:p>
            </p:txBody>
          </p:sp>
          <p:pic>
            <p:nvPicPr>
              <p:cNvPr id="91159" name="Picture 12" descr="R:\comunicazione\2010\cn\PROGETTI\prodotti_progetti\ecosportelli\allestimento\silea\2010 07 14 sistemazione pellicole silea\14072010426.jpg"/>
              <p:cNvPicPr>
                <a:picLocks noChangeAspect="1" noChangeArrowheads="1"/>
              </p:cNvPicPr>
              <p:nvPr/>
            </p:nvPicPr>
            <p:blipFill>
              <a:blip r:embed="rId3"/>
              <a:srcRect l="9938" t="-2" r="6905" b="-3333"/>
              <a:stretch>
                <a:fillRect/>
              </a:stretch>
            </p:blipFill>
            <p:spPr bwMode="auto">
              <a:xfrm>
                <a:off x="3911622" y="618083"/>
                <a:ext cx="1582898" cy="1230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1147" name="Rectangle 2"/>
            <p:cNvSpPr txBox="1">
              <a:spLocks noChangeArrowheads="1"/>
            </p:cNvSpPr>
            <p:nvPr/>
          </p:nvSpPr>
          <p:spPr bwMode="auto">
            <a:xfrm>
              <a:off x="5004048" y="2713038"/>
              <a:ext cx="1973263" cy="45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it-IT" altLang="it-IT" sz="1400" b="1">
                  <a:solidFill>
                    <a:schemeClr val="tx1"/>
                  </a:solidFill>
                  <a:latin typeface="Gill Sans MT"/>
                </a:rPr>
                <a:t>E</a:t>
              </a:r>
              <a:r>
                <a:rPr lang="pl-PL" altLang="it-IT" sz="1400" b="1">
                  <a:solidFill>
                    <a:schemeClr val="tx1"/>
                  </a:solidFill>
                  <a:latin typeface="Gill Sans MT"/>
                </a:rPr>
                <a:t>ko Kalendarz</a:t>
              </a:r>
              <a:endParaRPr lang="it-IT" altLang="it-IT" sz="1400" b="1">
                <a:solidFill>
                  <a:schemeClr val="tx1"/>
                </a:solidFill>
                <a:latin typeface="Gill Sans MT"/>
              </a:endParaRPr>
            </a:p>
          </p:txBody>
        </p:sp>
        <p:grpSp>
          <p:nvGrpSpPr>
            <p:cNvPr id="91148" name="Gruppo 18"/>
            <p:cNvGrpSpPr>
              <a:grpSpLocks/>
            </p:cNvGrpSpPr>
            <p:nvPr/>
          </p:nvGrpSpPr>
          <p:grpSpPr bwMode="auto">
            <a:xfrm>
              <a:off x="4788024" y="3284984"/>
              <a:ext cx="1409700" cy="1254125"/>
              <a:chOff x="4920776" y="3032720"/>
              <a:chExt cx="1851591" cy="1647826"/>
            </a:xfrm>
          </p:grpSpPr>
          <p:sp>
            <p:nvSpPr>
              <p:cNvPr id="91156" name="Rectangle 2"/>
              <p:cNvSpPr txBox="1">
                <a:spLocks noChangeArrowheads="1"/>
              </p:cNvSpPr>
              <p:nvPr/>
            </p:nvSpPr>
            <p:spPr bwMode="auto">
              <a:xfrm>
                <a:off x="4952154" y="4262638"/>
                <a:ext cx="1800223" cy="4179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pl-PL" altLang="it-IT" sz="1400" b="1">
                    <a:solidFill>
                      <a:schemeClr val="tx1"/>
                    </a:solidFill>
                    <a:latin typeface="Gill Sans MT"/>
                  </a:rPr>
                  <a:t>Dni otwarte</a:t>
                </a:r>
                <a:endParaRPr lang="it-IT" altLang="it-IT" sz="1400" b="1">
                  <a:solidFill>
                    <a:schemeClr val="tx1"/>
                  </a:solidFill>
                  <a:latin typeface="Gill Sans MT"/>
                </a:endParaRPr>
              </a:p>
            </p:txBody>
          </p:sp>
          <p:pic>
            <p:nvPicPr>
              <p:cNvPr id="91157" name="Picture 15" descr="\\priula\pgs\comunicazione\corrente\cn\FOTO_IMMAGINI\foto\EVENTI_&amp;_INCONTRI\2012\inaugurazione_fotovoltaico\foto_ok\inaugurazione_parco_fotovoltaico 125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20776" y="3032720"/>
                <a:ext cx="1851591" cy="1229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1149" name="Picture 26" descr="C:\Users\laura.tonon\Desktop\sit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87675" y="3308350"/>
              <a:ext cx="1512888" cy="947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1150" name="Picture 27" descr="C:\Users\laura.tonon\Desktop\calendario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08104" y="1556792"/>
              <a:ext cx="792088" cy="1167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1151" name="Picture 28" descr="C:\Users\laura.tonon\Desktop\copertina rivista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55875" y="1581150"/>
              <a:ext cx="936625" cy="116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52" name="Picture 3"/>
            <p:cNvPicPr>
              <a:picLocks noChangeAspect="1" noChangeArrowheads="1"/>
            </p:cNvPicPr>
            <p:nvPr/>
          </p:nvPicPr>
          <p:blipFill>
            <a:blip r:embed="rId8"/>
            <a:srcRect r="5244" b="20799"/>
            <a:stretch>
              <a:fillRect/>
            </a:stretch>
          </p:blipFill>
          <p:spPr bwMode="auto">
            <a:xfrm>
              <a:off x="6732240" y="2636912"/>
              <a:ext cx="1728192" cy="10817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1153" name="Text Box 7"/>
            <p:cNvSpPr txBox="1">
              <a:spLocks noChangeArrowheads="1"/>
            </p:cNvSpPr>
            <p:nvPr/>
          </p:nvSpPr>
          <p:spPr bwMode="auto">
            <a:xfrm>
              <a:off x="6515916" y="3788417"/>
              <a:ext cx="2160540" cy="304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altLang="it-IT" sz="1400" b="1">
                  <a:latin typeface="Gill Sans MT"/>
                </a:rPr>
                <a:t>Edukacja szkolna</a:t>
              </a:r>
              <a:endParaRPr lang="it-IT" altLang="it-IT" sz="1400" b="1">
                <a:latin typeface="Gill Sans MT"/>
              </a:endParaRPr>
            </a:p>
          </p:txBody>
        </p:sp>
        <p:sp>
          <p:nvSpPr>
            <p:cNvPr id="91154" name="CasellaDiTesto 5"/>
            <p:cNvSpPr txBox="1">
              <a:spLocks noChangeArrowheads="1"/>
            </p:cNvSpPr>
            <p:nvPr/>
          </p:nvSpPr>
          <p:spPr bwMode="auto">
            <a:xfrm>
              <a:off x="683568" y="3717032"/>
              <a:ext cx="22336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altLang="it-IT" sz="1600" b="1">
                  <a:latin typeface="Gill Sans MT"/>
                </a:rPr>
                <a:t>Społeczność</a:t>
              </a:r>
              <a:r>
                <a:rPr lang="it-IT" altLang="it-IT" sz="1600" b="1">
                  <a:latin typeface="Gill Sans MT"/>
                </a:rPr>
                <a:t> </a:t>
              </a:r>
            </a:p>
          </p:txBody>
        </p:sp>
        <p:pic>
          <p:nvPicPr>
            <p:cNvPr id="91155" name="Immagine 3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99592" y="3140968"/>
              <a:ext cx="1857375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1141" name="Picture 2" descr="\\priula\pgs\comunicazione\2014\cn\DOCUMENTAZIONE\lione\tocco universitari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4868863"/>
            <a:ext cx="6492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CasellaDiTesto 5"/>
          <p:cNvSpPr txBox="1">
            <a:spLocks noChangeArrowheads="1"/>
          </p:cNvSpPr>
          <p:nvPr/>
        </p:nvSpPr>
        <p:spPr bwMode="auto">
          <a:xfrm>
            <a:off x="3348038" y="6235700"/>
            <a:ext cx="2233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>
                <a:latin typeface="Gill Sans MT"/>
              </a:rPr>
              <a:t>Indywidualna</a:t>
            </a:r>
            <a:br>
              <a:rPr lang="pl-PL" sz="1600" b="1">
                <a:latin typeface="Gill Sans MT"/>
              </a:rPr>
            </a:br>
            <a:r>
              <a:rPr lang="pl-PL" sz="1600" b="1">
                <a:latin typeface="Gill Sans MT"/>
              </a:rPr>
              <a:t>świadomość</a:t>
            </a:r>
            <a:endParaRPr lang="it-IT" altLang="it-IT" sz="1600" b="1">
              <a:latin typeface="Gill Sans MT"/>
            </a:endParaRPr>
          </a:p>
        </p:txBody>
      </p:sp>
      <p:pic>
        <p:nvPicPr>
          <p:cNvPr id="91143" name="Immagin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463" y="2838450"/>
            <a:ext cx="1406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asellaDiTesto 1"/>
          <p:cNvSpPr txBox="1">
            <a:spLocks noChangeArrowheads="1"/>
          </p:cNvSpPr>
          <p:nvPr/>
        </p:nvSpPr>
        <p:spPr bwMode="auto">
          <a:xfrm>
            <a:off x="1547813" y="1484313"/>
            <a:ext cx="6048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600">
                <a:latin typeface="Gill Sans MT"/>
              </a:rPr>
              <a:t>Nie ma </a:t>
            </a:r>
            <a:r>
              <a:rPr lang="it-IT" sz="2600">
                <a:latin typeface="Gill Sans MT"/>
              </a:rPr>
              <a:t> </a:t>
            </a:r>
          </a:p>
        </p:txBody>
      </p:sp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-36513" y="188913"/>
            <a:ext cx="914400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Nasza filozofia</a:t>
            </a:r>
            <a:endParaRPr lang="it-IT" altLang="it-IT" sz="4000" b="1">
              <a:solidFill>
                <a:srgbClr val="77BEE5"/>
              </a:solidFill>
              <a:latin typeface="Gill Sans MT"/>
            </a:endParaRPr>
          </a:p>
        </p:txBody>
      </p:sp>
      <p:pic>
        <p:nvPicPr>
          <p:cNvPr id="93187" name="Picture 6" descr="C:\Users\marco.denardi\Desktop\jpg\om az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13" y="5013325"/>
            <a:ext cx="14874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 descr="C:\Users\marco.denardi\Desktop\jpg\carr azz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400" y="2635250"/>
            <a:ext cx="10175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 descr="C:\Users\marco.denardi\Desktop\jpg\om bl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5013325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2" descr="C:\Users\marco.denardi\Desktop\Ljubljana\impianto azz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1838" y="26574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3" descr="C:\Users\marco.denardi\Desktop\Ljubljana\impianto blu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26447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3" descr="C:\Users\marco.denardi\Desktop\Ljubljana\impianto blu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26447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CasellaDiTesto 16"/>
          <p:cNvSpPr txBox="1">
            <a:spLocks noChangeArrowheads="1"/>
          </p:cNvSpPr>
          <p:nvPr/>
        </p:nvSpPr>
        <p:spPr bwMode="auto">
          <a:xfrm>
            <a:off x="611188" y="2133600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latin typeface="Gill Sans MT"/>
              </a:rPr>
              <a:t>Biznes</a:t>
            </a:r>
            <a:r>
              <a:rPr lang="it-IT" sz="2000" b="1">
                <a:latin typeface="Gill Sans MT"/>
              </a:rPr>
              <a:t> </a:t>
            </a:r>
            <a:r>
              <a:rPr lang="pl-PL" sz="2000" b="1">
                <a:latin typeface="Gill Sans MT"/>
              </a:rPr>
              <a:t>dla</a:t>
            </a:r>
            <a:r>
              <a:rPr lang="it-IT" sz="2000" b="1">
                <a:latin typeface="Gill Sans MT"/>
              </a:rPr>
              <a:t> </a:t>
            </a:r>
            <a:r>
              <a:rPr lang="pl-PL" sz="2000" b="1">
                <a:latin typeface="Gill Sans MT"/>
              </a:rPr>
              <a:t>Biznesu</a:t>
            </a:r>
            <a:endParaRPr lang="it-IT" sz="2000"/>
          </a:p>
        </p:txBody>
      </p:sp>
      <p:sp>
        <p:nvSpPr>
          <p:cNvPr id="93194" name="CasellaDiTesto 23"/>
          <p:cNvSpPr txBox="1">
            <a:spLocks noChangeArrowheads="1"/>
          </p:cNvSpPr>
          <p:nvPr/>
        </p:nvSpPr>
        <p:spPr bwMode="auto">
          <a:xfrm>
            <a:off x="3348038" y="2133600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latin typeface="Gill Sans MT"/>
              </a:rPr>
              <a:t>B</a:t>
            </a:r>
            <a:r>
              <a:rPr lang="pl-PL" sz="2000" b="1">
                <a:latin typeface="Gill Sans MT"/>
              </a:rPr>
              <a:t>iznes</a:t>
            </a:r>
            <a:r>
              <a:rPr lang="it-IT" sz="2000" b="1">
                <a:latin typeface="Gill Sans MT"/>
              </a:rPr>
              <a:t> </a:t>
            </a:r>
            <a:r>
              <a:rPr lang="pl-PL" sz="2000" b="1">
                <a:latin typeface="Gill Sans MT"/>
              </a:rPr>
              <a:t>dla</a:t>
            </a:r>
            <a:r>
              <a:rPr lang="it-IT" sz="2000" b="1">
                <a:latin typeface="Gill Sans MT"/>
              </a:rPr>
              <a:t> </a:t>
            </a:r>
            <a:r>
              <a:rPr lang="pl-PL" sz="2000" b="1">
                <a:latin typeface="Gill Sans MT"/>
              </a:rPr>
              <a:t>Klienta</a:t>
            </a:r>
            <a:endParaRPr lang="it-IT" sz="2000"/>
          </a:p>
        </p:txBody>
      </p:sp>
      <p:sp>
        <p:nvSpPr>
          <p:cNvPr id="93195" name="CasellaDiTesto 24"/>
          <p:cNvSpPr txBox="1">
            <a:spLocks noChangeArrowheads="1"/>
          </p:cNvSpPr>
          <p:nvPr/>
        </p:nvSpPr>
        <p:spPr bwMode="auto">
          <a:xfrm>
            <a:off x="1908175" y="4437063"/>
            <a:ext cx="540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>
                <a:latin typeface="Gill Sans MT"/>
              </a:rPr>
              <a:t>Człowiek</a:t>
            </a:r>
            <a:r>
              <a:rPr lang="it-IT" sz="3200" b="1">
                <a:latin typeface="Gill Sans MT"/>
              </a:rPr>
              <a:t> </a:t>
            </a:r>
            <a:r>
              <a:rPr lang="pl-PL" sz="3200" b="1">
                <a:latin typeface="Gill Sans MT"/>
              </a:rPr>
              <a:t>dla</a:t>
            </a:r>
            <a:r>
              <a:rPr lang="it-IT" sz="3200" b="1">
                <a:latin typeface="Gill Sans MT"/>
              </a:rPr>
              <a:t> </a:t>
            </a:r>
            <a:r>
              <a:rPr lang="pl-PL" sz="3200" b="1">
                <a:latin typeface="Gill Sans MT"/>
              </a:rPr>
              <a:t>Człowieka</a:t>
            </a:r>
            <a:endParaRPr lang="it-IT" sz="3200"/>
          </a:p>
        </p:txBody>
      </p:sp>
      <p:sp>
        <p:nvSpPr>
          <p:cNvPr id="93196" name="CasellaDiTesto 27"/>
          <p:cNvSpPr txBox="1">
            <a:spLocks noChangeArrowheads="1"/>
          </p:cNvSpPr>
          <p:nvPr/>
        </p:nvSpPr>
        <p:spPr bwMode="auto">
          <a:xfrm>
            <a:off x="1835150" y="3479800"/>
            <a:ext cx="54006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3200" b="1">
              <a:latin typeface="Gill Sans MT"/>
            </a:endParaRPr>
          </a:p>
          <a:p>
            <a:pPr algn="ctr"/>
            <a:r>
              <a:rPr lang="pl-PL" sz="2600">
                <a:latin typeface="Gill Sans MT"/>
              </a:rPr>
              <a:t>Jest</a:t>
            </a:r>
            <a:endParaRPr lang="it-IT" sz="6000" b="1">
              <a:solidFill>
                <a:srgbClr val="000066"/>
              </a:solidFill>
              <a:latin typeface="Gill Sans MT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2195513" y="2260600"/>
            <a:ext cx="1944687" cy="1620838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2271713" y="2260600"/>
            <a:ext cx="1724025" cy="168910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5005388" y="2260600"/>
            <a:ext cx="2085975" cy="1611313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5146675" y="2197100"/>
            <a:ext cx="1776413" cy="1736725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84941">
            <a:off x="5289550" y="4462463"/>
            <a:ext cx="169703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67384">
            <a:off x="1980406" y="3683794"/>
            <a:ext cx="181927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98519">
            <a:off x="4000500" y="1514475"/>
            <a:ext cx="1870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0" y="115888"/>
            <a:ext cx="9144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4000" b="1">
                <a:solidFill>
                  <a:srgbClr val="77BEE5"/>
                </a:solidFill>
                <a:latin typeface="Gill Sans MT"/>
              </a:rPr>
              <a:t>System gospodarki odpadami</a:t>
            </a:r>
            <a:endParaRPr lang="en-GB" altLang="it-IT" sz="4000" b="1">
              <a:solidFill>
                <a:srgbClr val="77BEE5"/>
              </a:solidFill>
              <a:latin typeface="Gill Sans MT"/>
            </a:endParaRPr>
          </a:p>
          <a:p>
            <a:pPr algn="ctr"/>
            <a:r>
              <a:rPr lang="pl-PL" altLang="it-IT" sz="2800">
                <a:solidFill>
                  <a:srgbClr val="77BEE5"/>
                </a:solidFill>
                <a:latin typeface="Gill Sans MT"/>
              </a:rPr>
              <a:t>Model pojęciowy</a:t>
            </a:r>
            <a:endParaRPr lang="en-GB" altLang="it-IT" sz="2800">
              <a:solidFill>
                <a:srgbClr val="77BEE5"/>
              </a:solidFill>
              <a:latin typeface="Gill Sans MT"/>
            </a:endParaRPr>
          </a:p>
        </p:txBody>
      </p:sp>
      <p:sp>
        <p:nvSpPr>
          <p:cNvPr id="95237" name="Text Box 14"/>
          <p:cNvSpPr txBox="1">
            <a:spLocks noChangeArrowheads="1"/>
          </p:cNvSpPr>
          <p:nvPr/>
        </p:nvSpPr>
        <p:spPr bwMode="auto">
          <a:xfrm>
            <a:off x="6588125" y="3357563"/>
            <a:ext cx="2160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2600" b="1">
                <a:solidFill>
                  <a:srgbClr val="000000"/>
                </a:solidFill>
                <a:latin typeface="Gill Sans MT"/>
              </a:rPr>
              <a:t>DZIAŁANIE</a:t>
            </a:r>
            <a:endParaRPr lang="it-IT" altLang="it-IT" sz="260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5238" name="Text Box 14"/>
          <p:cNvSpPr txBox="1">
            <a:spLocks noChangeArrowheads="1"/>
          </p:cNvSpPr>
          <p:nvPr/>
        </p:nvSpPr>
        <p:spPr bwMode="auto">
          <a:xfrm>
            <a:off x="2484438" y="5300663"/>
            <a:ext cx="23764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2600" b="1">
                <a:solidFill>
                  <a:srgbClr val="000000"/>
                </a:solidFill>
                <a:latin typeface="Gill Sans MT"/>
              </a:rPr>
              <a:t>REZULTATY</a:t>
            </a:r>
            <a:endParaRPr lang="it-IT" altLang="it-IT" sz="2600" b="1">
              <a:solidFill>
                <a:srgbClr val="000000"/>
              </a:solidFill>
              <a:latin typeface="Gill Sans MT"/>
            </a:endParaRPr>
          </a:p>
          <a:p>
            <a:r>
              <a:rPr lang="it-IT" altLang="it-IT" sz="2600" b="1">
                <a:solidFill>
                  <a:srgbClr val="000000"/>
                </a:solidFill>
                <a:latin typeface="Gill Sans MT"/>
              </a:rPr>
              <a:t> </a:t>
            </a:r>
          </a:p>
        </p:txBody>
      </p:sp>
      <p:pic>
        <p:nvPicPr>
          <p:cNvPr id="95239" name="Picture 2" descr="C:\Users\marco.denardi\Desktop\Presentazioni\Lione\icone_grafico_responsabilita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676525"/>
            <a:ext cx="5635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3" descr="C:\Users\marco.denardi\Desktop\Presentazioni\Lione\icone_grafico_responsabilita-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1900" y="2663825"/>
            <a:ext cx="5635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4" descr="C:\Users\marco.denardi\Desktop\Presentazioni\Lione\icone_grafico_responsabilita-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2636838"/>
            <a:ext cx="5635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5" descr="C:\Users\marco.denardi\Desktop\Presentazioni\Lione\icone_grafico_responsabilita-0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3860800"/>
            <a:ext cx="5857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6" descr="C:\Users\marco.denardi\Desktop\Presentazioni\Lione\icone_grafico_responsabilita-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6188" y="3860800"/>
            <a:ext cx="5857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4" name="Picture 7" descr="C:\Users\marco.denardi\Desktop\Presentazioni\Lione\icone_grafico_responsabilita-0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5661025"/>
            <a:ext cx="5635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5" name="Picture 8" descr="C:\Users\marco.denardi\Desktop\Presentazioni\Lione\icone_grafico_responsabilita-0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8400" y="5661025"/>
            <a:ext cx="5635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6" name="Picture 9" descr="C:\Users\marco.denardi\Desktop\Presentazioni\Lione\icone_grafico_responsabilita-0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19538" y="3381375"/>
            <a:ext cx="14795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7" name="Picture 11"/>
          <p:cNvPicPr>
            <a:picLocks noChangeAspect="1" noChangeArrowheads="1"/>
          </p:cNvPicPr>
          <p:nvPr/>
        </p:nvPicPr>
        <p:blipFill>
          <a:blip r:embed="rId3"/>
          <a:srcRect l="39726" t="52899"/>
          <a:stretch>
            <a:fillRect/>
          </a:stretch>
        </p:blipFill>
        <p:spPr bwMode="auto">
          <a:xfrm rot="9392728">
            <a:off x="3228975" y="1652588"/>
            <a:ext cx="13747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8" name="Text Box 14"/>
          <p:cNvSpPr txBox="1">
            <a:spLocks noChangeArrowheads="1"/>
          </p:cNvSpPr>
          <p:nvPr/>
        </p:nvSpPr>
        <p:spPr bwMode="auto">
          <a:xfrm>
            <a:off x="468313" y="2205038"/>
            <a:ext cx="1943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2600" b="1">
                <a:solidFill>
                  <a:srgbClr val="000000"/>
                </a:solidFill>
                <a:latin typeface="Gill Sans MT"/>
              </a:rPr>
              <a:t>WIEDZA</a:t>
            </a:r>
            <a:endParaRPr lang="it-IT" altLang="it-IT" sz="2600" b="1">
              <a:solidFill>
                <a:srgbClr val="000000"/>
              </a:solidFill>
              <a:latin typeface="Gill Sans MT"/>
            </a:endParaRPr>
          </a:p>
          <a:p>
            <a:r>
              <a:rPr lang="it-IT" altLang="it-IT" sz="2600" b="1">
                <a:solidFill>
                  <a:srgbClr val="000000"/>
                </a:solidFill>
                <a:latin typeface="Gill Sans MT"/>
              </a:rPr>
              <a:t> </a:t>
            </a:r>
          </a:p>
        </p:txBody>
      </p:sp>
      <p:sp>
        <p:nvSpPr>
          <p:cNvPr id="95249" name="Text Box 14"/>
          <p:cNvSpPr txBox="1">
            <a:spLocks noChangeArrowheads="1"/>
          </p:cNvSpPr>
          <p:nvPr/>
        </p:nvSpPr>
        <p:spPr bwMode="auto">
          <a:xfrm>
            <a:off x="2700338" y="2781300"/>
            <a:ext cx="4014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it-IT" sz="2800" b="1">
                <a:solidFill>
                  <a:srgbClr val="000000"/>
                </a:solidFill>
                <a:latin typeface="Gill Sans MT"/>
              </a:rPr>
              <a:t>ODPOWIEDZIALNOŚĆ</a:t>
            </a:r>
            <a:endParaRPr lang="it-IT" altLang="it-IT" sz="2800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29646</TotalTime>
  <Words>542</Words>
  <Application>Microsoft Office PowerPoint</Application>
  <PresentationFormat>Pokaz na ekranie (4:3)</PresentationFormat>
  <Paragraphs>215</Paragraphs>
  <Slides>24</Slides>
  <Notes>24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Szablon projektu</vt:lpstr>
      </vt:variant>
      <vt:variant>
        <vt:i4>41</vt:i4>
      </vt:variant>
      <vt:variant>
        <vt:lpstr>Tytuły slajdów</vt:lpstr>
      </vt:variant>
      <vt:variant>
        <vt:i4>24</vt:i4>
      </vt:variant>
      <vt:variant>
        <vt:lpstr>Pokazy niestandardowe</vt:lpstr>
      </vt:variant>
      <vt:variant>
        <vt:i4>1</vt:i4>
      </vt:variant>
    </vt:vector>
  </HeadingPairs>
  <TitlesOfParts>
    <vt:vector size="71" baseType="lpstr">
      <vt:lpstr>Arial</vt:lpstr>
      <vt:lpstr>Times New Roman</vt:lpstr>
      <vt:lpstr>Calibri</vt:lpstr>
      <vt:lpstr>ＭＳ Ｐゴシック</vt:lpstr>
      <vt:lpstr>Gill Sans MT</vt:lpstr>
      <vt:lpstr>Personalizza struttura</vt:lpstr>
      <vt:lpstr>3_Personalizza struttura</vt:lpstr>
      <vt:lpstr>1_Personalizza struttura</vt:lpstr>
      <vt:lpstr>2_Personalizza struttura</vt:lpstr>
      <vt:lpstr>4_Personalizza struttura</vt:lpstr>
      <vt:lpstr>5_Personalizza struttura</vt:lpstr>
      <vt:lpstr>6_Personalizza struttura</vt:lpstr>
      <vt:lpstr>7_Personalizza struttura</vt:lpstr>
      <vt:lpstr>8_Personalizza struttura</vt:lpstr>
      <vt:lpstr>9_Personalizza struttura</vt:lpstr>
      <vt:lpstr>10_Personalizza struttura</vt:lpstr>
      <vt:lpstr>11_Personalizza struttura</vt:lpstr>
      <vt:lpstr>Personalizza struttura</vt:lpstr>
      <vt:lpstr>Personalizza struttura</vt:lpstr>
      <vt:lpstr>Personalizza struttura</vt:lpstr>
      <vt:lpstr>1_Personalizza struttura</vt:lpstr>
      <vt:lpstr>2_Personalizza struttura</vt:lpstr>
      <vt:lpstr>2_Personalizza struttura</vt:lpstr>
      <vt:lpstr>2_Personalizza struttura</vt:lpstr>
      <vt:lpstr>4_Personalizza struttura</vt:lpstr>
      <vt:lpstr>4_Personalizza struttura</vt:lpstr>
      <vt:lpstr>5_Personalizza struttura</vt:lpstr>
      <vt:lpstr>5_Personalizza struttura</vt:lpstr>
      <vt:lpstr>5_Personalizza struttura</vt:lpstr>
      <vt:lpstr>6_Personalizza struttura</vt:lpstr>
      <vt:lpstr>6_Personalizza struttura</vt:lpstr>
      <vt:lpstr>6_Personalizza struttura</vt:lpstr>
      <vt:lpstr>7_Personalizza struttura</vt:lpstr>
      <vt:lpstr>7_Personalizza struttura</vt:lpstr>
      <vt:lpstr>7_Personalizza struttura</vt:lpstr>
      <vt:lpstr>8_Personalizza struttura</vt:lpstr>
      <vt:lpstr>8_Personalizza struttura</vt:lpstr>
      <vt:lpstr>8_Personalizza struttura</vt:lpstr>
      <vt:lpstr>9_Personalizza struttura</vt:lpstr>
      <vt:lpstr>10_Personalizza struttura</vt:lpstr>
      <vt:lpstr>10_Personalizza struttura</vt:lpstr>
      <vt:lpstr>10_Personalizza struttura</vt:lpstr>
      <vt:lpstr>10_Personalizza struttura</vt:lpstr>
      <vt:lpstr>11_Personalizza struttura</vt:lpstr>
      <vt:lpstr>11_Personalizza struttura</vt:lpstr>
      <vt:lpstr>11_Personalizza struttura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Presentazione1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restyling presentazione aziendale contarina</dc:title>
  <dc:creator>francesca</dc:creator>
  <cp:lastModifiedBy>Pawel Gluszynski</cp:lastModifiedBy>
  <cp:revision>2064</cp:revision>
  <cp:lastPrinted>2014-09-04T07:38:09Z</cp:lastPrinted>
  <dcterms:created xsi:type="dcterms:W3CDTF">2000-12-30T13:29:14Z</dcterms:created>
  <dcterms:modified xsi:type="dcterms:W3CDTF">2015-10-21T19:15:36Z</dcterms:modified>
</cp:coreProperties>
</file>