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3" r:id="rId1"/>
  </p:sldMasterIdLst>
  <p:sldIdLst>
    <p:sldId id="256" r:id="rId2"/>
    <p:sldId id="263" r:id="rId3"/>
    <p:sldId id="258" r:id="rId4"/>
    <p:sldId id="259" r:id="rId5"/>
    <p:sldId id="264" r:id="rId6"/>
    <p:sldId id="265" r:id="rId7"/>
    <p:sldId id="268" r:id="rId8"/>
    <p:sldId id="267" r:id="rId9"/>
    <p:sldId id="266" r:id="rId10"/>
    <p:sldId id="262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73B1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34" autoAdjust="0"/>
    <p:restoredTop sz="94660"/>
  </p:normalViewPr>
  <p:slideViewPr>
    <p:cSldViewPr snapToGrid="0">
      <p:cViewPr varScale="1">
        <p:scale>
          <a:sx n="56" d="100"/>
          <a:sy n="56" d="100"/>
        </p:scale>
        <p:origin x="108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wnloads\Podsumowanie%20(1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wnloads\Podsumowanie%20(1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ara\Downloads\Podsumowani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 dirty="0" err="1"/>
              <a:t>Zebrane</a:t>
            </a:r>
            <a:r>
              <a:rPr lang="en-US" sz="1200" dirty="0"/>
              <a:t> </a:t>
            </a:r>
            <a:r>
              <a:rPr lang="en-US" sz="1200" dirty="0" err="1" smtClean="0"/>
              <a:t>odpady</a:t>
            </a:r>
            <a:r>
              <a:rPr lang="pl-PL" sz="1200" dirty="0" smtClean="0"/>
              <a:t> komunalne </a:t>
            </a:r>
            <a:r>
              <a:rPr lang="en-US" sz="1200" dirty="0" smtClean="0"/>
              <a:t> </a:t>
            </a:r>
            <a:r>
              <a:rPr lang="pl-PL" sz="1200" dirty="0"/>
              <a:t>w przeliczeniu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mieszkańca</a:t>
            </a:r>
            <a:r>
              <a:rPr lang="pl-PL" sz="1200" dirty="0"/>
              <a:t> (2013 r.)</a:t>
            </a:r>
          </a:p>
        </c:rich>
      </c:tx>
      <c:layout>
        <c:manualLayout>
          <c:xMode val="edge"/>
          <c:yMode val="edge"/>
          <c:x val="0.2382124079915878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8.9978783996832928E-2"/>
          <c:y val="1.6408106284523619E-2"/>
          <c:w val="0.89266068870728699"/>
          <c:h val="0.58396945173519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'[Podsumowanie (1).xls]Dane'!$I$2</c:f>
              <c:strCache>
                <c:ptCount val="1"/>
                <c:pt idx="0">
                  <c:v>Zmieszane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'[Podsumowanie (1).xls]Dane'!$B$3:$B$20</c:f>
              <c:strCache>
                <c:ptCount val="18"/>
                <c:pt idx="0">
                  <c:v>Białystok</c:v>
                </c:pt>
                <c:pt idx="1">
                  <c:v>Brzeg</c:v>
                </c:pt>
                <c:pt idx="2">
                  <c:v>Dziwnów</c:v>
                </c:pt>
                <c:pt idx="3">
                  <c:v>Hel</c:v>
                </c:pt>
                <c:pt idx="4">
                  <c:v>Kobierzyce</c:v>
                </c:pt>
                <c:pt idx="5">
                  <c:v>Końskie</c:v>
                </c:pt>
                <c:pt idx="6">
                  <c:v>Lesznowola</c:v>
                </c:pt>
                <c:pt idx="7">
                  <c:v>Libiąż</c:v>
                </c:pt>
                <c:pt idx="8">
                  <c:v>Lublin</c:v>
                </c:pt>
                <c:pt idx="9">
                  <c:v>Łabowa</c:v>
                </c:pt>
                <c:pt idx="10">
                  <c:v>Paprotnia</c:v>
                </c:pt>
                <c:pt idx="11">
                  <c:v>Pruszcz Gdański</c:v>
                </c:pt>
                <c:pt idx="12">
                  <c:v>Pszczyna</c:v>
                </c:pt>
                <c:pt idx="13">
                  <c:v>Skalbmierz</c:v>
                </c:pt>
                <c:pt idx="14">
                  <c:v>Skarżysko Kamienna</c:v>
                </c:pt>
                <c:pt idx="15">
                  <c:v>Słupsk</c:v>
                </c:pt>
                <c:pt idx="16">
                  <c:v>Warszawa</c:v>
                </c:pt>
                <c:pt idx="17">
                  <c:v>Wrocław</c:v>
                </c:pt>
              </c:strCache>
            </c:strRef>
          </c:cat>
          <c:val>
            <c:numRef>
              <c:f>'[Podsumowanie (1).xls]Dane'!$I$3:$I$20</c:f>
              <c:numCache>
                <c:formatCode>0</c:formatCode>
                <c:ptCount val="18"/>
                <c:pt idx="0">
                  <c:v>303</c:v>
                </c:pt>
                <c:pt idx="1">
                  <c:v>286.3</c:v>
                </c:pt>
                <c:pt idx="2">
                  <c:v>940.8</c:v>
                </c:pt>
                <c:pt idx="3">
                  <c:v>341.1</c:v>
                </c:pt>
                <c:pt idx="4">
                  <c:v>375</c:v>
                </c:pt>
                <c:pt idx="5">
                  <c:v>206.9</c:v>
                </c:pt>
                <c:pt idx="6">
                  <c:v>165</c:v>
                </c:pt>
                <c:pt idx="7">
                  <c:v>327</c:v>
                </c:pt>
                <c:pt idx="8">
                  <c:v>263</c:v>
                </c:pt>
                <c:pt idx="9">
                  <c:v>30</c:v>
                </c:pt>
                <c:pt idx="10">
                  <c:v>17</c:v>
                </c:pt>
                <c:pt idx="11">
                  <c:v>283.66788658459899</c:v>
                </c:pt>
                <c:pt idx="12">
                  <c:v>330</c:v>
                </c:pt>
                <c:pt idx="13">
                  <c:v>19.295376839601602</c:v>
                </c:pt>
                <c:pt idx="14">
                  <c:v>231.023403329118</c:v>
                </c:pt>
                <c:pt idx="15">
                  <c:v>288</c:v>
                </c:pt>
                <c:pt idx="16">
                  <c:v>309.70067915386443</c:v>
                </c:pt>
                <c:pt idx="17">
                  <c:v>386.77381693525501</c:v>
                </c:pt>
              </c:numCache>
            </c:numRef>
          </c:val>
        </c:ser>
        <c:ser>
          <c:idx val="1"/>
          <c:order val="1"/>
          <c:tx>
            <c:strRef>
              <c:f>'[Podsumowanie (1).xls]Dane'!$J$2</c:f>
              <c:strCache>
                <c:ptCount val="1"/>
                <c:pt idx="0">
                  <c:v>Selektywne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'[Podsumowanie (1).xls]Dane'!$B$3:$B$20</c:f>
              <c:strCache>
                <c:ptCount val="18"/>
                <c:pt idx="0">
                  <c:v>Białystok</c:v>
                </c:pt>
                <c:pt idx="1">
                  <c:v>Brzeg</c:v>
                </c:pt>
                <c:pt idx="2">
                  <c:v>Dziwnów</c:v>
                </c:pt>
                <c:pt idx="3">
                  <c:v>Hel</c:v>
                </c:pt>
                <c:pt idx="4">
                  <c:v>Kobierzyce</c:v>
                </c:pt>
                <c:pt idx="5">
                  <c:v>Końskie</c:v>
                </c:pt>
                <c:pt idx="6">
                  <c:v>Lesznowola</c:v>
                </c:pt>
                <c:pt idx="7">
                  <c:v>Libiąż</c:v>
                </c:pt>
                <c:pt idx="8">
                  <c:v>Lublin</c:v>
                </c:pt>
                <c:pt idx="9">
                  <c:v>Łabowa</c:v>
                </c:pt>
                <c:pt idx="10">
                  <c:v>Paprotnia</c:v>
                </c:pt>
                <c:pt idx="11">
                  <c:v>Pruszcz Gdański</c:v>
                </c:pt>
                <c:pt idx="12">
                  <c:v>Pszczyna</c:v>
                </c:pt>
                <c:pt idx="13">
                  <c:v>Skalbmierz</c:v>
                </c:pt>
                <c:pt idx="14">
                  <c:v>Skarżysko Kamienna</c:v>
                </c:pt>
                <c:pt idx="15">
                  <c:v>Słupsk</c:v>
                </c:pt>
                <c:pt idx="16">
                  <c:v>Warszawa</c:v>
                </c:pt>
                <c:pt idx="17">
                  <c:v>Wrocław</c:v>
                </c:pt>
              </c:strCache>
            </c:strRef>
          </c:cat>
          <c:val>
            <c:numRef>
              <c:f>'[Podsumowanie (1).xls]Dane'!$J$3:$J$20</c:f>
              <c:numCache>
                <c:formatCode>0</c:formatCode>
                <c:ptCount val="18"/>
                <c:pt idx="0">
                  <c:v>41</c:v>
                </c:pt>
                <c:pt idx="1">
                  <c:v>26</c:v>
                </c:pt>
                <c:pt idx="2">
                  <c:v>52.5</c:v>
                </c:pt>
                <c:pt idx="3">
                  <c:v>57.1</c:v>
                </c:pt>
                <c:pt idx="4">
                  <c:v>76</c:v>
                </c:pt>
                <c:pt idx="5">
                  <c:v>396.6</c:v>
                </c:pt>
                <c:pt idx="6">
                  <c:v>106</c:v>
                </c:pt>
                <c:pt idx="7">
                  <c:v>19</c:v>
                </c:pt>
                <c:pt idx="8">
                  <c:v>11</c:v>
                </c:pt>
                <c:pt idx="9">
                  <c:v>36</c:v>
                </c:pt>
                <c:pt idx="10">
                  <c:v>14.6</c:v>
                </c:pt>
                <c:pt idx="11">
                  <c:v>15.7813019851392</c:v>
                </c:pt>
                <c:pt idx="12">
                  <c:v>9.1</c:v>
                </c:pt>
                <c:pt idx="13">
                  <c:v>6.1840344878846443</c:v>
                </c:pt>
                <c:pt idx="14">
                  <c:v>59.4908894923405</c:v>
                </c:pt>
                <c:pt idx="15">
                  <c:v>16</c:v>
                </c:pt>
                <c:pt idx="16">
                  <c:v>27.229756394136579</c:v>
                </c:pt>
                <c:pt idx="17">
                  <c:v>25.087800172036058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07890592"/>
        <c:axId val="307892552"/>
      </c:barChart>
      <c:catAx>
        <c:axId val="307890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307892552"/>
        <c:crosses val="autoZero"/>
        <c:auto val="1"/>
        <c:lblAlgn val="ctr"/>
        <c:lblOffset val="100"/>
        <c:noMultiLvlLbl val="0"/>
      </c:catAx>
      <c:valAx>
        <c:axId val="30789255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[Kg]</a:t>
                </a:r>
              </a:p>
            </c:rich>
          </c:tx>
          <c:layout>
            <c:manualLayout>
              <c:xMode val="edge"/>
              <c:yMode val="edge"/>
              <c:x val="4.9525985907912925E-3"/>
              <c:y val="0.6194576544268600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078905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37185297114651"/>
          <c:y val="0.73378693342947887"/>
          <c:w val="0.15360109954709922"/>
          <c:h val="0.1579917361814922"/>
        </c:manualLayout>
      </c:layout>
      <c:overlay val="0"/>
      <c:txPr>
        <a:bodyPr/>
        <a:lstStyle/>
        <a:p>
          <a:pPr>
            <a:defRPr b="1"/>
          </a:pPr>
          <a:endParaRPr lang="pl-PL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200" dirty="0" err="1"/>
              <a:t>Zebrane</a:t>
            </a:r>
            <a:r>
              <a:rPr lang="en-US" sz="1200" dirty="0"/>
              <a:t> </a:t>
            </a:r>
            <a:r>
              <a:rPr lang="en-US" sz="1200" dirty="0" err="1" smtClean="0"/>
              <a:t>odpady</a:t>
            </a:r>
            <a:r>
              <a:rPr lang="pl-PL" sz="1200" dirty="0" smtClean="0"/>
              <a:t> komunalne</a:t>
            </a:r>
            <a:r>
              <a:rPr lang="en-US" sz="1200" dirty="0" smtClean="0"/>
              <a:t> </a:t>
            </a:r>
            <a:r>
              <a:rPr lang="en-US" sz="1200" dirty="0"/>
              <a:t>w </a:t>
            </a:r>
            <a:r>
              <a:rPr lang="en-US" sz="1200" dirty="0" err="1"/>
              <a:t>przeliczeniu</a:t>
            </a:r>
            <a:r>
              <a:rPr lang="en-US" sz="1200" dirty="0"/>
              <a:t> </a:t>
            </a:r>
            <a:r>
              <a:rPr lang="en-US" sz="1200" dirty="0" err="1"/>
              <a:t>na</a:t>
            </a:r>
            <a:r>
              <a:rPr lang="en-US" sz="1200" dirty="0"/>
              <a:t> </a:t>
            </a:r>
            <a:r>
              <a:rPr lang="en-US" sz="1200" dirty="0" err="1"/>
              <a:t>mieszkańca</a:t>
            </a:r>
            <a:r>
              <a:rPr lang="en-US" sz="1200" dirty="0"/>
              <a:t> (2014 r.)</a:t>
            </a:r>
          </a:p>
        </c:rich>
      </c:tx>
      <c:layout>
        <c:manualLayout>
          <c:xMode val="edge"/>
          <c:yMode val="edge"/>
          <c:x val="0.15503738626035127"/>
          <c:y val="0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2926009230801488"/>
          <c:y val="1.7238756172427597E-2"/>
          <c:w val="0.82525099160811222"/>
          <c:h val="0.679656884994638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'[Podsumowanie (1).xls]Dane'!$K$2</c:f>
              <c:strCache>
                <c:ptCount val="1"/>
                <c:pt idx="0">
                  <c:v>Zmieszane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'[Podsumowanie (1).xls]Dane'!$B$3:$B$20</c:f>
              <c:strCache>
                <c:ptCount val="18"/>
                <c:pt idx="0">
                  <c:v>Białystok</c:v>
                </c:pt>
                <c:pt idx="1">
                  <c:v>Brzeg</c:v>
                </c:pt>
                <c:pt idx="2">
                  <c:v>Dziwnów</c:v>
                </c:pt>
                <c:pt idx="3">
                  <c:v>Hel</c:v>
                </c:pt>
                <c:pt idx="4">
                  <c:v>Kobierzyce</c:v>
                </c:pt>
                <c:pt idx="5">
                  <c:v>Końskie</c:v>
                </c:pt>
                <c:pt idx="6">
                  <c:v>Lesznowola</c:v>
                </c:pt>
                <c:pt idx="7">
                  <c:v>Libiąż</c:v>
                </c:pt>
                <c:pt idx="8">
                  <c:v>Lublin</c:v>
                </c:pt>
                <c:pt idx="9">
                  <c:v>Łabowa</c:v>
                </c:pt>
                <c:pt idx="10">
                  <c:v>Paprotnia</c:v>
                </c:pt>
                <c:pt idx="11">
                  <c:v>Pruszcz Gdański</c:v>
                </c:pt>
                <c:pt idx="12">
                  <c:v>Pszczyna</c:v>
                </c:pt>
                <c:pt idx="13">
                  <c:v>Skalbmierz</c:v>
                </c:pt>
                <c:pt idx="14">
                  <c:v>Skarżysko Kamienna</c:v>
                </c:pt>
                <c:pt idx="15">
                  <c:v>Słupsk</c:v>
                </c:pt>
                <c:pt idx="16">
                  <c:v>Warszawa</c:v>
                </c:pt>
                <c:pt idx="17">
                  <c:v>Wrocław</c:v>
                </c:pt>
              </c:strCache>
            </c:strRef>
          </c:cat>
          <c:val>
            <c:numRef>
              <c:f>'[Podsumowanie (1).xls]Dane'!$K$3:$K$20</c:f>
              <c:numCache>
                <c:formatCode>0</c:formatCode>
                <c:ptCount val="18"/>
                <c:pt idx="0">
                  <c:v>325</c:v>
                </c:pt>
                <c:pt idx="1">
                  <c:v>201.8</c:v>
                </c:pt>
                <c:pt idx="2">
                  <c:v>977.9</c:v>
                </c:pt>
                <c:pt idx="3">
                  <c:v>313.60000000000002</c:v>
                </c:pt>
                <c:pt idx="4">
                  <c:v>370</c:v>
                </c:pt>
                <c:pt idx="5">
                  <c:v>195.8</c:v>
                </c:pt>
                <c:pt idx="6">
                  <c:v>263</c:v>
                </c:pt>
                <c:pt idx="7">
                  <c:v>324</c:v>
                </c:pt>
                <c:pt idx="8">
                  <c:v>254</c:v>
                </c:pt>
                <c:pt idx="9">
                  <c:v>34</c:v>
                </c:pt>
                <c:pt idx="10">
                  <c:v>26.1</c:v>
                </c:pt>
                <c:pt idx="11">
                  <c:v>295.54200591478298</c:v>
                </c:pt>
                <c:pt idx="12">
                  <c:v>0</c:v>
                </c:pt>
                <c:pt idx="13">
                  <c:v>26.1463274399885</c:v>
                </c:pt>
                <c:pt idx="14">
                  <c:v>252.142229291365</c:v>
                </c:pt>
                <c:pt idx="15">
                  <c:v>0</c:v>
                </c:pt>
                <c:pt idx="16">
                  <c:v>300.21387099542801</c:v>
                </c:pt>
                <c:pt idx="17">
                  <c:v>433.031724842274</c:v>
                </c:pt>
              </c:numCache>
            </c:numRef>
          </c:val>
        </c:ser>
        <c:ser>
          <c:idx val="1"/>
          <c:order val="1"/>
          <c:tx>
            <c:strRef>
              <c:f>'[Podsumowanie (1).xls]Dane'!$L$2</c:f>
              <c:strCache>
                <c:ptCount val="1"/>
                <c:pt idx="0">
                  <c:v>Selektywne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cat>
            <c:strRef>
              <c:f>'[Podsumowanie (1).xls]Dane'!$B$3:$B$20</c:f>
              <c:strCache>
                <c:ptCount val="18"/>
                <c:pt idx="0">
                  <c:v>Białystok</c:v>
                </c:pt>
                <c:pt idx="1">
                  <c:v>Brzeg</c:v>
                </c:pt>
                <c:pt idx="2">
                  <c:v>Dziwnów</c:v>
                </c:pt>
                <c:pt idx="3">
                  <c:v>Hel</c:v>
                </c:pt>
                <c:pt idx="4">
                  <c:v>Kobierzyce</c:v>
                </c:pt>
                <c:pt idx="5">
                  <c:v>Końskie</c:v>
                </c:pt>
                <c:pt idx="6">
                  <c:v>Lesznowola</c:v>
                </c:pt>
                <c:pt idx="7">
                  <c:v>Libiąż</c:v>
                </c:pt>
                <c:pt idx="8">
                  <c:v>Lublin</c:v>
                </c:pt>
                <c:pt idx="9">
                  <c:v>Łabowa</c:v>
                </c:pt>
                <c:pt idx="10">
                  <c:v>Paprotnia</c:v>
                </c:pt>
                <c:pt idx="11">
                  <c:v>Pruszcz Gdański</c:v>
                </c:pt>
                <c:pt idx="12">
                  <c:v>Pszczyna</c:v>
                </c:pt>
                <c:pt idx="13">
                  <c:v>Skalbmierz</c:v>
                </c:pt>
                <c:pt idx="14">
                  <c:v>Skarżysko Kamienna</c:v>
                </c:pt>
                <c:pt idx="15">
                  <c:v>Słupsk</c:v>
                </c:pt>
                <c:pt idx="16">
                  <c:v>Warszawa</c:v>
                </c:pt>
                <c:pt idx="17">
                  <c:v>Wrocław</c:v>
                </c:pt>
              </c:strCache>
            </c:strRef>
          </c:cat>
          <c:val>
            <c:numRef>
              <c:f>'[Podsumowanie (1).xls]Dane'!$L$3:$L$20</c:f>
              <c:numCache>
                <c:formatCode>0</c:formatCode>
                <c:ptCount val="18"/>
                <c:pt idx="0">
                  <c:v>54</c:v>
                </c:pt>
                <c:pt idx="1">
                  <c:v>42.5</c:v>
                </c:pt>
                <c:pt idx="2">
                  <c:v>127.8</c:v>
                </c:pt>
                <c:pt idx="3">
                  <c:v>17</c:v>
                </c:pt>
                <c:pt idx="4">
                  <c:v>67</c:v>
                </c:pt>
                <c:pt idx="5">
                  <c:v>241.6</c:v>
                </c:pt>
                <c:pt idx="6">
                  <c:v>106</c:v>
                </c:pt>
                <c:pt idx="7">
                  <c:v>0</c:v>
                </c:pt>
                <c:pt idx="8">
                  <c:v>28</c:v>
                </c:pt>
                <c:pt idx="9">
                  <c:v>41</c:v>
                </c:pt>
                <c:pt idx="10">
                  <c:v>16.399999999999999</c:v>
                </c:pt>
                <c:pt idx="11">
                  <c:v>28.865602979298259</c:v>
                </c:pt>
                <c:pt idx="12">
                  <c:v>0</c:v>
                </c:pt>
                <c:pt idx="13">
                  <c:v>14.2446456806095</c:v>
                </c:pt>
                <c:pt idx="14">
                  <c:v>73.600937591561674</c:v>
                </c:pt>
                <c:pt idx="15">
                  <c:v>0</c:v>
                </c:pt>
                <c:pt idx="16">
                  <c:v>35.538713665707107</c:v>
                </c:pt>
                <c:pt idx="17">
                  <c:v>50.541933877289843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8796680"/>
        <c:axId val="358793936"/>
      </c:barChart>
      <c:catAx>
        <c:axId val="358796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pl-PL"/>
          </a:p>
        </c:txPr>
        <c:crossAx val="358793936"/>
        <c:crosses val="autoZero"/>
        <c:auto val="1"/>
        <c:lblAlgn val="ctr"/>
        <c:lblOffset val="100"/>
        <c:noMultiLvlLbl val="0"/>
      </c:catAx>
      <c:valAx>
        <c:axId val="358793936"/>
        <c:scaling>
          <c:orientation val="minMax"/>
          <c:max val="100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[Kg]</a:t>
                </a:r>
              </a:p>
            </c:rich>
          </c:tx>
          <c:layout>
            <c:manualLayout>
              <c:xMode val="edge"/>
              <c:yMode val="edge"/>
              <c:x val="6.3593004769475362E-3"/>
              <c:y val="0.70345665390552292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587966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551445629321162"/>
          <c:y val="0.84651905505999792"/>
          <c:w val="0.13327875351034224"/>
          <c:h val="0.1532674657706003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pl-P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940509904527104E-2"/>
          <c:y val="3.872690803533492E-2"/>
          <c:w val="0.82801061714958413"/>
          <c:h val="0.677091655952831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[Podsumowanie.xls]Sheet1!$C$2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cat>
            <c:strRef>
              <c:f>[Podsumowanie.xls]Sheet1!$B$3:$B$20</c:f>
              <c:strCache>
                <c:ptCount val="18"/>
                <c:pt idx="0">
                  <c:v>Białystok</c:v>
                </c:pt>
                <c:pt idx="1">
                  <c:v>Brzeg</c:v>
                </c:pt>
                <c:pt idx="2">
                  <c:v>Dziwnów</c:v>
                </c:pt>
                <c:pt idx="3">
                  <c:v>Hel</c:v>
                </c:pt>
                <c:pt idx="4">
                  <c:v>Kobierzyce</c:v>
                </c:pt>
                <c:pt idx="5">
                  <c:v>Końskie</c:v>
                </c:pt>
                <c:pt idx="6">
                  <c:v>Lesznowola</c:v>
                </c:pt>
                <c:pt idx="7">
                  <c:v>Libiąż</c:v>
                </c:pt>
                <c:pt idx="8">
                  <c:v>Lublin</c:v>
                </c:pt>
                <c:pt idx="9">
                  <c:v>Łabowa</c:v>
                </c:pt>
                <c:pt idx="10">
                  <c:v>Paprotnia</c:v>
                </c:pt>
                <c:pt idx="11">
                  <c:v>Pruszcz Gdański</c:v>
                </c:pt>
                <c:pt idx="12">
                  <c:v>Pszczyna</c:v>
                </c:pt>
                <c:pt idx="13">
                  <c:v>Skalbmierz</c:v>
                </c:pt>
                <c:pt idx="14">
                  <c:v>Skarżysko Kamienna</c:v>
                </c:pt>
                <c:pt idx="15">
                  <c:v>Słupsk</c:v>
                </c:pt>
                <c:pt idx="16">
                  <c:v>Warszawa</c:v>
                </c:pt>
                <c:pt idx="17">
                  <c:v>Wrocław</c:v>
                </c:pt>
              </c:strCache>
            </c:strRef>
          </c:cat>
          <c:val>
            <c:numRef>
              <c:f>[Podsumowanie.xls]Sheet1!$C$3:$C$20</c:f>
              <c:numCache>
                <c:formatCode>0</c:formatCode>
                <c:ptCount val="18"/>
                <c:pt idx="0">
                  <c:v>4.45</c:v>
                </c:pt>
                <c:pt idx="1">
                  <c:v>17.899999999999999</c:v>
                </c:pt>
                <c:pt idx="2">
                  <c:v>72.7</c:v>
                </c:pt>
                <c:pt idx="3">
                  <c:v>49.47</c:v>
                </c:pt>
                <c:pt idx="4">
                  <c:v>60.589999999999996</c:v>
                </c:pt>
                <c:pt idx="5">
                  <c:v>41</c:v>
                </c:pt>
                <c:pt idx="6">
                  <c:v>106.4</c:v>
                </c:pt>
                <c:pt idx="7">
                  <c:v>20.8</c:v>
                </c:pt>
                <c:pt idx="8">
                  <c:v>13.5</c:v>
                </c:pt>
                <c:pt idx="9">
                  <c:v>50.5</c:v>
                </c:pt>
                <c:pt idx="10">
                  <c:v>13.79</c:v>
                </c:pt>
                <c:pt idx="11">
                  <c:v>14.21</c:v>
                </c:pt>
                <c:pt idx="12">
                  <c:v>41.49</c:v>
                </c:pt>
                <c:pt idx="13">
                  <c:v>16.61</c:v>
                </c:pt>
                <c:pt idx="14">
                  <c:v>119</c:v>
                </c:pt>
                <c:pt idx="15">
                  <c:v>21</c:v>
                </c:pt>
                <c:pt idx="16">
                  <c:v>16.649999999999999</c:v>
                </c:pt>
                <c:pt idx="17">
                  <c:v>17</c:v>
                </c:pt>
              </c:numCache>
            </c:numRef>
          </c:val>
        </c:ser>
        <c:ser>
          <c:idx val="1"/>
          <c:order val="1"/>
          <c:tx>
            <c:strRef>
              <c:f>[Podsumowanie.xls]Sheet1!$D$2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cat>
            <c:strRef>
              <c:f>[Podsumowanie.xls]Sheet1!$B$3:$B$20</c:f>
              <c:strCache>
                <c:ptCount val="18"/>
                <c:pt idx="0">
                  <c:v>Białystok</c:v>
                </c:pt>
                <c:pt idx="1">
                  <c:v>Brzeg</c:v>
                </c:pt>
                <c:pt idx="2">
                  <c:v>Dziwnów</c:v>
                </c:pt>
                <c:pt idx="3">
                  <c:v>Hel</c:v>
                </c:pt>
                <c:pt idx="4">
                  <c:v>Kobierzyce</c:v>
                </c:pt>
                <c:pt idx="5">
                  <c:v>Końskie</c:v>
                </c:pt>
                <c:pt idx="6">
                  <c:v>Lesznowola</c:v>
                </c:pt>
                <c:pt idx="7">
                  <c:v>Libiąż</c:v>
                </c:pt>
                <c:pt idx="8">
                  <c:v>Lublin</c:v>
                </c:pt>
                <c:pt idx="9">
                  <c:v>Łabowa</c:v>
                </c:pt>
                <c:pt idx="10">
                  <c:v>Paprotnia</c:v>
                </c:pt>
                <c:pt idx="11">
                  <c:v>Pruszcz Gdański</c:v>
                </c:pt>
                <c:pt idx="12">
                  <c:v>Pszczyna</c:v>
                </c:pt>
                <c:pt idx="13">
                  <c:v>Skalbmierz</c:v>
                </c:pt>
                <c:pt idx="14">
                  <c:v>Skarżysko Kamienna</c:v>
                </c:pt>
                <c:pt idx="15">
                  <c:v>Słupsk</c:v>
                </c:pt>
                <c:pt idx="16">
                  <c:v>Warszawa</c:v>
                </c:pt>
                <c:pt idx="17">
                  <c:v>Wrocław</c:v>
                </c:pt>
              </c:strCache>
            </c:strRef>
          </c:cat>
          <c:val>
            <c:numRef>
              <c:f>[Podsumowanie.xls]Sheet1!$D$3:$D$20</c:f>
              <c:numCache>
                <c:formatCode>0</c:formatCode>
                <c:ptCount val="18"/>
                <c:pt idx="0">
                  <c:v>19.77</c:v>
                </c:pt>
                <c:pt idx="1">
                  <c:v>33</c:v>
                </c:pt>
                <c:pt idx="2">
                  <c:v>121.39</c:v>
                </c:pt>
                <c:pt idx="3">
                  <c:v>65.400000000000006</c:v>
                </c:pt>
                <c:pt idx="4">
                  <c:v>24.4</c:v>
                </c:pt>
                <c:pt idx="5">
                  <c:v>51</c:v>
                </c:pt>
                <c:pt idx="6">
                  <c:v>73.260000000000005</c:v>
                </c:pt>
                <c:pt idx="7">
                  <c:v>24</c:v>
                </c:pt>
                <c:pt idx="8">
                  <c:v>34.200000000000003</c:v>
                </c:pt>
                <c:pt idx="9">
                  <c:v>69</c:v>
                </c:pt>
                <c:pt idx="10">
                  <c:v>19.149999999999999</c:v>
                </c:pt>
                <c:pt idx="11">
                  <c:v>34.799999999999997</c:v>
                </c:pt>
                <c:pt idx="12">
                  <c:v>0</c:v>
                </c:pt>
                <c:pt idx="13">
                  <c:v>32.47</c:v>
                </c:pt>
                <c:pt idx="14">
                  <c:v>61</c:v>
                </c:pt>
                <c:pt idx="15">
                  <c:v>0</c:v>
                </c:pt>
                <c:pt idx="16">
                  <c:v>14</c:v>
                </c:pt>
                <c:pt idx="17">
                  <c:v>25.9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9266872"/>
        <c:axId val="359266088"/>
      </c:barChart>
      <c:lineChart>
        <c:grouping val="standard"/>
        <c:varyColors val="0"/>
        <c:ser>
          <c:idx val="2"/>
          <c:order val="2"/>
          <c:tx>
            <c:v>% ustawowy 2014</c:v>
          </c:tx>
          <c:spPr>
            <a:ln w="38100">
              <a:solidFill>
                <a:schemeClr val="tx1"/>
              </a:solidFill>
            </a:ln>
          </c:spPr>
          <c:marker>
            <c:symbol val="none"/>
          </c:marker>
          <c:cat>
            <c:strRef>
              <c:f>[Podsumowanie.xls]Sheet1!$B$3:$B$20</c:f>
              <c:strCache>
                <c:ptCount val="18"/>
                <c:pt idx="0">
                  <c:v>Białystok</c:v>
                </c:pt>
                <c:pt idx="1">
                  <c:v>Brzeg</c:v>
                </c:pt>
                <c:pt idx="2">
                  <c:v>Dziwnów</c:v>
                </c:pt>
                <c:pt idx="3">
                  <c:v>Hel</c:v>
                </c:pt>
                <c:pt idx="4">
                  <c:v>Kobierzyce</c:v>
                </c:pt>
                <c:pt idx="5">
                  <c:v>Końskie</c:v>
                </c:pt>
                <c:pt idx="6">
                  <c:v>Lesznowola</c:v>
                </c:pt>
                <c:pt idx="7">
                  <c:v>Libiąż</c:v>
                </c:pt>
                <c:pt idx="8">
                  <c:v>Lublin</c:v>
                </c:pt>
                <c:pt idx="9">
                  <c:v>Łabowa</c:v>
                </c:pt>
                <c:pt idx="10">
                  <c:v>Paprotnia</c:v>
                </c:pt>
                <c:pt idx="11">
                  <c:v>Pruszcz Gdański</c:v>
                </c:pt>
                <c:pt idx="12">
                  <c:v>Pszczyna</c:v>
                </c:pt>
                <c:pt idx="13">
                  <c:v>Skalbmierz</c:v>
                </c:pt>
                <c:pt idx="14">
                  <c:v>Skarżysko Kamienna</c:v>
                </c:pt>
                <c:pt idx="15">
                  <c:v>Słupsk</c:v>
                </c:pt>
                <c:pt idx="16">
                  <c:v>Warszawa</c:v>
                </c:pt>
                <c:pt idx="17">
                  <c:v>Wrocław</c:v>
                </c:pt>
              </c:strCache>
            </c:strRef>
          </c:cat>
          <c:val>
            <c:numRef>
              <c:f>[Podsumowanie.xls]Sheet1!$Q$3:$Q$20</c:f>
              <c:numCache>
                <c:formatCode>General</c:formatCode>
                <c:ptCount val="18"/>
                <c:pt idx="0" formatCode="0.0">
                  <c:v>14</c:v>
                </c:pt>
                <c:pt idx="1">
                  <c:v>14</c:v>
                </c:pt>
                <c:pt idx="2">
                  <c:v>14</c:v>
                </c:pt>
                <c:pt idx="3" formatCode="0.0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14</c:v>
                </c:pt>
                <c:pt idx="7">
                  <c:v>14</c:v>
                </c:pt>
                <c:pt idx="8">
                  <c:v>14</c:v>
                </c:pt>
                <c:pt idx="9">
                  <c:v>14</c:v>
                </c:pt>
                <c:pt idx="10">
                  <c:v>14</c:v>
                </c:pt>
                <c:pt idx="11">
                  <c:v>14</c:v>
                </c:pt>
                <c:pt idx="12">
                  <c:v>14</c:v>
                </c:pt>
                <c:pt idx="13" formatCode="0.0">
                  <c:v>14</c:v>
                </c:pt>
                <c:pt idx="14" formatCode="0.0">
                  <c:v>14</c:v>
                </c:pt>
                <c:pt idx="15">
                  <c:v>14</c:v>
                </c:pt>
                <c:pt idx="16" formatCode="0.0">
                  <c:v>14</c:v>
                </c:pt>
                <c:pt idx="17" formatCode="0.0">
                  <c:v>14</c:v>
                </c:pt>
              </c:numCache>
            </c:numRef>
          </c:val>
          <c:smooth val="0"/>
        </c:ser>
        <c:ser>
          <c:idx val="3"/>
          <c:order val="3"/>
          <c:tx>
            <c:v>% ustawowy 2020</c:v>
          </c:tx>
          <c:spPr>
            <a:ln w="28575">
              <a:solidFill>
                <a:schemeClr val="bg2">
                  <a:lumMod val="50000"/>
                </a:schemeClr>
              </a:solidFill>
            </a:ln>
          </c:spPr>
          <c:marker>
            <c:symbol val="none"/>
          </c:marker>
          <c:cat>
            <c:strRef>
              <c:f>[Podsumowanie.xls]Sheet1!$B$3:$B$20</c:f>
              <c:strCache>
                <c:ptCount val="18"/>
                <c:pt idx="0">
                  <c:v>Białystok</c:v>
                </c:pt>
                <c:pt idx="1">
                  <c:v>Brzeg</c:v>
                </c:pt>
                <c:pt idx="2">
                  <c:v>Dziwnów</c:v>
                </c:pt>
                <c:pt idx="3">
                  <c:v>Hel</c:v>
                </c:pt>
                <c:pt idx="4">
                  <c:v>Kobierzyce</c:v>
                </c:pt>
                <c:pt idx="5">
                  <c:v>Końskie</c:v>
                </c:pt>
                <c:pt idx="6">
                  <c:v>Lesznowola</c:v>
                </c:pt>
                <c:pt idx="7">
                  <c:v>Libiąż</c:v>
                </c:pt>
                <c:pt idx="8">
                  <c:v>Lublin</c:v>
                </c:pt>
                <c:pt idx="9">
                  <c:v>Łabowa</c:v>
                </c:pt>
                <c:pt idx="10">
                  <c:v>Paprotnia</c:v>
                </c:pt>
                <c:pt idx="11">
                  <c:v>Pruszcz Gdański</c:v>
                </c:pt>
                <c:pt idx="12">
                  <c:v>Pszczyna</c:v>
                </c:pt>
                <c:pt idx="13">
                  <c:v>Skalbmierz</c:v>
                </c:pt>
                <c:pt idx="14">
                  <c:v>Skarżysko Kamienna</c:v>
                </c:pt>
                <c:pt idx="15">
                  <c:v>Słupsk</c:v>
                </c:pt>
                <c:pt idx="16">
                  <c:v>Warszawa</c:v>
                </c:pt>
                <c:pt idx="17">
                  <c:v>Wrocław</c:v>
                </c:pt>
              </c:strCache>
            </c:strRef>
          </c:cat>
          <c:val>
            <c:numRef>
              <c:f>[Podsumowanie.xls]Sheet1!$R$3:$R$20</c:f>
              <c:numCache>
                <c:formatCode>0.0</c:formatCode>
                <c:ptCount val="18"/>
                <c:pt idx="0">
                  <c:v>50</c:v>
                </c:pt>
                <c:pt idx="1">
                  <c:v>50</c:v>
                </c:pt>
                <c:pt idx="2" formatCode="General">
                  <c:v>50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  <c:pt idx="7">
                  <c:v>50</c:v>
                </c:pt>
                <c:pt idx="8">
                  <c:v>50</c:v>
                </c:pt>
                <c:pt idx="9">
                  <c:v>50</c:v>
                </c:pt>
                <c:pt idx="10">
                  <c:v>50</c:v>
                </c:pt>
                <c:pt idx="11">
                  <c:v>50</c:v>
                </c:pt>
                <c:pt idx="12">
                  <c:v>50</c:v>
                </c:pt>
                <c:pt idx="13">
                  <c:v>50</c:v>
                </c:pt>
                <c:pt idx="14">
                  <c:v>50</c:v>
                </c:pt>
                <c:pt idx="15">
                  <c:v>50</c:v>
                </c:pt>
                <c:pt idx="16">
                  <c:v>50</c:v>
                </c:pt>
                <c:pt idx="17">
                  <c:v>50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9266872"/>
        <c:axId val="359266088"/>
      </c:lineChart>
      <c:catAx>
        <c:axId val="359266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pl-PL"/>
          </a:p>
        </c:txPr>
        <c:crossAx val="359266088"/>
        <c:crosses val="autoZero"/>
        <c:auto val="1"/>
        <c:lblAlgn val="ctr"/>
        <c:lblOffset val="100"/>
        <c:noMultiLvlLbl val="0"/>
      </c:catAx>
      <c:valAx>
        <c:axId val="359266088"/>
        <c:scaling>
          <c:orientation val="minMax"/>
          <c:max val="12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[%]</a:t>
                </a:r>
              </a:p>
            </c:rich>
          </c:tx>
          <c:layout>
            <c:manualLayout>
              <c:xMode val="edge"/>
              <c:yMode val="edge"/>
              <c:x val="9.4029149036201215E-3"/>
              <c:y val="0.38114441192233167"/>
            </c:manualLayout>
          </c:layout>
          <c:overlay val="0"/>
        </c:title>
        <c:numFmt formatCode="0" sourceLinked="1"/>
        <c:majorTickMark val="out"/>
        <c:minorTickMark val="none"/>
        <c:tickLblPos val="nextTo"/>
        <c:crossAx val="359266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778584317585299"/>
          <c:y val="0.13505054893556778"/>
          <c:w val="0.18138082349081364"/>
          <c:h val="0.1793717384830926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94523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169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005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5484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131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67559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823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9221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5518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07236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1155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470D7CB-F0B3-4EDB-A204-483C06590AE4}" type="datetimeFigureOut">
              <a:rPr lang="pl-PL" smtClean="0"/>
              <a:t>2015-10-25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E382EB23-89CA-46BE-82BE-442D0827BA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974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4" r:id="rId1"/>
    <p:sldLayoutId id="2147483945" r:id="rId2"/>
    <p:sldLayoutId id="2147483946" r:id="rId3"/>
    <p:sldLayoutId id="2147483947" r:id="rId4"/>
    <p:sldLayoutId id="2147483948" r:id="rId5"/>
    <p:sldLayoutId id="2147483949" r:id="rId6"/>
    <p:sldLayoutId id="2147483950" r:id="rId7"/>
    <p:sldLayoutId id="2147483951" r:id="rId8"/>
    <p:sldLayoutId id="2147483952" r:id="rId9"/>
    <p:sldLayoutId id="2147483953" r:id="rId10"/>
    <p:sldLayoutId id="214748395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4.JPG"/><Relationship Id="rId7" Type="http://schemas.openxmlformats.org/officeDocument/2006/relationships/image" Target="../media/image8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1565009"/>
            <a:ext cx="9144000" cy="2387600"/>
          </a:xfrm>
        </p:spPr>
        <p:txBody>
          <a:bodyPr>
            <a:normAutofit/>
          </a:bodyPr>
          <a:lstStyle/>
          <a:p>
            <a:r>
              <a:rPr lang="pl-PL" sz="3200" dirty="0"/>
              <a:t>„Segregujmy na serio-monitoring wdrażania przepisów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z </a:t>
            </a:r>
            <a:r>
              <a:rPr lang="pl-PL" sz="3200" dirty="0"/>
              <a:t>zakresu gospodarki odpadami", </a:t>
            </a:r>
            <a:r>
              <a:rPr lang="pl-PL" sz="3200" dirty="0" smtClean="0"/>
              <a:t>projekt dofinansowany </a:t>
            </a:r>
            <a:br>
              <a:rPr lang="pl-PL" sz="3200" dirty="0" smtClean="0"/>
            </a:br>
            <a:r>
              <a:rPr lang="pl-PL" sz="3200" dirty="0" smtClean="0"/>
              <a:t>w </a:t>
            </a:r>
            <a:r>
              <a:rPr lang="pl-PL" sz="3200" dirty="0"/>
              <a:t>ramach środków Programu Obywatele dla Demokracji Mechanizmu Finansowego EOG.</a:t>
            </a:r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33170"/>
            <a:ext cx="6346024" cy="1903807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7699"/>
            <a:ext cx="3875315" cy="111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391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 smtClean="0"/>
              <a:t>Towarzystwo na rzecz Ziemi ul. Leszczyńskiej 7</a:t>
            </a:r>
            <a:br>
              <a:rPr lang="pl-PL" sz="2000" dirty="0" smtClean="0"/>
            </a:br>
            <a:r>
              <a:rPr lang="pl-PL" sz="2000" dirty="0" smtClean="0"/>
              <a:t>32-600 Oświęcim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Serdecznie zapraszamy jutro 28 października 9.00-17.00</a:t>
            </a:r>
          </a:p>
          <a:p>
            <a:pPr marL="0" indent="0" algn="ctr">
              <a:buNone/>
            </a:pPr>
            <a:r>
              <a:rPr lang="pl-PL" b="1" dirty="0"/>
              <a:t>s</a:t>
            </a:r>
            <a:r>
              <a:rPr lang="pl-PL" b="1" dirty="0" smtClean="0"/>
              <a:t>ala OB na parterze </a:t>
            </a:r>
            <a:r>
              <a:rPr lang="pl-PL" dirty="0"/>
              <a:t> 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Zaprezentujemy wszystkie działania w ramach projektu oraz studia przypadku z wybranych gmin które podlegały analizie szczegółowej. </a:t>
            </a:r>
            <a:endParaRPr lang="pl-PL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endParaRPr lang="pl-PL" b="1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www.tnz.most.org.pl/segregujmynaserio</a:t>
            </a:r>
            <a:r>
              <a:rPr lang="pl-PL" b="1" dirty="0"/>
              <a:t>/</a:t>
            </a:r>
            <a:endParaRPr lang="pl-PL" b="1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864108"/>
            <a:ext cx="3875315" cy="111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75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Organizatorzy </a:t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dirty="0" smtClean="0"/>
              <a:t>Patroni medialni </a:t>
            </a:r>
            <a:endParaRPr lang="pl-PL" dirty="0"/>
          </a:p>
        </p:txBody>
      </p:sp>
      <p:pic>
        <p:nvPicPr>
          <p:cNvPr id="5" name="Symbol zastępczy zawartości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9950" y="891578"/>
            <a:ext cx="1546679" cy="225872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060" y="3930302"/>
            <a:ext cx="3591538" cy="1306465"/>
          </a:xfrm>
          <a:prstGeom prst="rect">
            <a:avLst/>
          </a:prstGeom>
        </p:spPr>
      </p:pic>
      <p:pic>
        <p:nvPicPr>
          <p:cNvPr id="7" name="Symbol zastępczy zawartości 6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0016" y="333830"/>
            <a:ext cx="3610148" cy="85330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5876" y="1231713"/>
            <a:ext cx="3604288" cy="1710113"/>
          </a:xfrm>
          <a:prstGeom prst="rect">
            <a:avLst/>
          </a:prstGeom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543" y="2855485"/>
            <a:ext cx="3072954" cy="133298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7933" y="4427227"/>
            <a:ext cx="3639645" cy="1104072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1543" y="5437653"/>
            <a:ext cx="3072954" cy="136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220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Wyniki monitoringu wstępnego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Dane z 300 gmin –  opłata pobierana od mieszkańców, łączna kwota pobranych opłat 2013,  masa zebranych odpadów komunalnych w tym selektywnie, poziomy recyklingu, funkcjonujące PSZOK</a:t>
            </a:r>
          </a:p>
          <a:p>
            <a:r>
              <a:rPr lang="pl-PL" dirty="0" smtClean="0"/>
              <a:t>Opłata pobierana miesięcznie od mieszkańców – dane w przeliczeniu na </a:t>
            </a:r>
            <a:r>
              <a:rPr lang="pl-PL" dirty="0" smtClean="0"/>
              <a:t>osobę:</a:t>
            </a:r>
            <a:endParaRPr lang="pl-PL" dirty="0" smtClean="0"/>
          </a:p>
          <a:p>
            <a:pPr lvl="1"/>
            <a:r>
              <a:rPr lang="pl-PL" dirty="0" smtClean="0"/>
              <a:t> odpady segregowane od 2 zł (Paprotnia) do 15 zł , średnio (Miękinia – 11 zł</a:t>
            </a:r>
          </a:p>
          <a:p>
            <a:pPr lvl="1"/>
            <a:r>
              <a:rPr lang="pl-PL" dirty="0" smtClean="0"/>
              <a:t>odpady niesegregowane od 3 zł (Paprotnia)do 39 (Łabowa) zł, średnio -15 </a:t>
            </a:r>
            <a:r>
              <a:rPr lang="pl-PL" dirty="0" smtClean="0"/>
              <a:t>zł.</a:t>
            </a:r>
            <a:endParaRPr lang="pl-PL" dirty="0" smtClean="0"/>
          </a:p>
          <a:p>
            <a:r>
              <a:rPr lang="pl-PL" dirty="0" smtClean="0"/>
              <a:t>Łączna kwota opłat pobranych przez gminę w przeliczeniu na mieszkańca – od 5 zł (Częstochowa) do 500 zł (Dziwnów), średnio – 70 </a:t>
            </a:r>
            <a:r>
              <a:rPr lang="pl-PL" dirty="0" smtClean="0"/>
              <a:t>zł.</a:t>
            </a:r>
            <a:endParaRPr lang="pl-PL" dirty="0" smtClean="0"/>
          </a:p>
          <a:p>
            <a:r>
              <a:rPr lang="pl-PL" dirty="0" smtClean="0"/>
              <a:t>Poziomy recyklingu – od 0 % (Paprotnia) do 124% (Lesznowola</a:t>
            </a:r>
            <a:r>
              <a:rPr lang="pl-PL" dirty="0" smtClean="0"/>
              <a:t>).</a:t>
            </a:r>
            <a:endParaRPr lang="pl-PL" dirty="0" smtClean="0"/>
          </a:p>
          <a:p>
            <a:r>
              <a:rPr lang="pl-PL" dirty="0" smtClean="0"/>
              <a:t>W większości gmin funkcjonują </a:t>
            </a:r>
            <a:r>
              <a:rPr lang="pl-PL" dirty="0" err="1" smtClean="0"/>
              <a:t>PSZOKi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0383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Monitoring szczegółowy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Na podstawie wyników monitoringu wstępnego wybieraliśmy  20 gmin w których </a:t>
            </a:r>
            <a:r>
              <a:rPr lang="pl-PL" dirty="0" smtClean="0"/>
              <a:t>przeprowadzona została analiza szczegółowa.</a:t>
            </a:r>
            <a:endParaRPr lang="pl-PL" dirty="0" smtClean="0"/>
          </a:p>
          <a:p>
            <a:r>
              <a:rPr lang="pl-PL" dirty="0" smtClean="0"/>
              <a:t>Kryteria wyboru gmin:</a:t>
            </a:r>
          </a:p>
          <a:p>
            <a:pPr lvl="1"/>
            <a:r>
              <a:rPr lang="pl-PL" dirty="0" smtClean="0"/>
              <a:t>B. wysoki/b. niski poziom </a:t>
            </a:r>
            <a:r>
              <a:rPr lang="pl-PL" dirty="0" smtClean="0"/>
              <a:t>recyklingu;</a:t>
            </a:r>
            <a:endParaRPr lang="pl-PL" dirty="0" smtClean="0"/>
          </a:p>
          <a:p>
            <a:pPr lvl="1"/>
            <a:r>
              <a:rPr lang="pl-PL" dirty="0" smtClean="0"/>
              <a:t>Największa/najmniejsza ilość odpadów zebrana w przeliczeniu na </a:t>
            </a:r>
            <a:r>
              <a:rPr lang="pl-PL" dirty="0" smtClean="0"/>
              <a:t>mieszkańca;</a:t>
            </a:r>
            <a:endParaRPr lang="pl-PL" dirty="0" smtClean="0"/>
          </a:p>
          <a:p>
            <a:pPr lvl="1"/>
            <a:r>
              <a:rPr lang="pl-PL" dirty="0" smtClean="0"/>
              <a:t>Najwyższe/najniższe opłaty pobierane od mieszkańców za odbiór </a:t>
            </a:r>
            <a:r>
              <a:rPr lang="pl-PL" dirty="0" smtClean="0"/>
              <a:t>odpadów;</a:t>
            </a:r>
            <a:endParaRPr lang="pl-PL" dirty="0" smtClean="0"/>
          </a:p>
          <a:p>
            <a:pPr lvl="1"/>
            <a:r>
              <a:rPr lang="pl-PL" dirty="0" smtClean="0"/>
              <a:t>Najwyższa/najniższa cena za tonę </a:t>
            </a:r>
            <a:r>
              <a:rPr lang="pl-PL" dirty="0" smtClean="0"/>
              <a:t>odpadów;</a:t>
            </a:r>
            <a:endParaRPr lang="pl-PL" dirty="0" smtClean="0"/>
          </a:p>
          <a:p>
            <a:pPr lvl="1"/>
            <a:r>
              <a:rPr lang="pl-PL" dirty="0" smtClean="0"/>
              <a:t>Zgłoszenia mieszkańców i </a:t>
            </a:r>
            <a:r>
              <a:rPr lang="pl-PL" dirty="0" err="1" smtClean="0"/>
              <a:t>NGOsów</a:t>
            </a:r>
            <a:r>
              <a:rPr lang="pl-PL" dirty="0" smtClean="0"/>
              <a:t>;</a:t>
            </a:r>
            <a:endParaRPr lang="pl-PL" dirty="0" smtClean="0"/>
          </a:p>
          <a:p>
            <a:pPr lvl="1"/>
            <a:r>
              <a:rPr lang="pl-PL" dirty="0" smtClean="0"/>
              <a:t>Utrudnianie dostępu do </a:t>
            </a:r>
            <a:r>
              <a:rPr lang="pl-PL" dirty="0" smtClean="0"/>
              <a:t>informacji.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Analiza została przeprowadzona w gminach: Białystok, Lublin , Warszawa, Paprotnia, Częstochowa, Końskie, Hel, Pszczyna, Dziwnów, Pruszcz Gdański, Brzeg, Wrocław, Skalbmierz, Lesznowola, Kobierzyce, Oświęcim, Libiąż, Skarżysko-Kamienna, Łabowa, Słupsk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1670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Monitoring szczegółowy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Analiza prowadzona była przez ekspertów w </a:t>
            </a:r>
            <a:r>
              <a:rPr lang="pl-PL" dirty="0" smtClean="0"/>
              <a:t>oparciu o:</a:t>
            </a:r>
            <a:endParaRPr lang="pl-PL" dirty="0"/>
          </a:p>
          <a:p>
            <a:pPr lvl="1"/>
            <a:r>
              <a:rPr lang="pl-PL" dirty="0"/>
              <a:t>sprawozdania za lata 2009-2011 oraz za 2012 i </a:t>
            </a:r>
            <a:r>
              <a:rPr lang="pl-PL" dirty="0" smtClean="0"/>
              <a:t>2013-2014 zgodnie </a:t>
            </a:r>
            <a:r>
              <a:rPr lang="pl-PL" dirty="0"/>
              <a:t>z obowiązującymi wzorami </a:t>
            </a:r>
            <a:r>
              <a:rPr lang="pl-PL" dirty="0" smtClean="0"/>
              <a:t>sprawozdań;;</a:t>
            </a:r>
            <a:r>
              <a:rPr lang="pl-PL" b="1" dirty="0" smtClean="0"/>
              <a:t> </a:t>
            </a:r>
            <a:r>
              <a:rPr lang="pl-PL" dirty="0" smtClean="0"/>
              <a:t> </a:t>
            </a:r>
            <a:endParaRPr lang="pl-PL" dirty="0"/>
          </a:p>
          <a:p>
            <a:pPr lvl="1"/>
            <a:r>
              <a:rPr lang="pl-PL" dirty="0"/>
              <a:t> PGO (GPGO /do czasu obowiązywania/ oraz WPGO)</a:t>
            </a:r>
          </a:p>
          <a:p>
            <a:pPr lvl="1"/>
            <a:r>
              <a:rPr lang="pl-PL" dirty="0"/>
              <a:t> akty prawa miejscowego (Zarządzenia Wójta, Burmistrza, Prezydenta oraz Uchwały Rady, Uchwały Sejmiku Województwa , inne) </a:t>
            </a:r>
            <a:r>
              <a:rPr lang="pl-PL" dirty="0" smtClean="0"/>
              <a:t>;</a:t>
            </a:r>
            <a:endParaRPr lang="pl-PL" dirty="0"/>
          </a:p>
          <a:p>
            <a:pPr lvl="1"/>
            <a:r>
              <a:rPr lang="pl-PL" dirty="0"/>
              <a:t> dokumentację przetargową </a:t>
            </a:r>
            <a:r>
              <a:rPr lang="pl-PL" dirty="0" smtClean="0"/>
              <a:t>;</a:t>
            </a:r>
          </a:p>
          <a:p>
            <a:pPr lvl="1"/>
            <a:r>
              <a:rPr lang="pl-PL" dirty="0" smtClean="0"/>
              <a:t>dane GUS;</a:t>
            </a:r>
            <a:endParaRPr lang="pl-PL" dirty="0"/>
          </a:p>
          <a:p>
            <a:pPr lvl="1"/>
            <a:r>
              <a:rPr lang="pl-PL" dirty="0"/>
              <a:t>analizę stron internetowych i dostępnych na nich </a:t>
            </a:r>
            <a:r>
              <a:rPr lang="pl-PL" dirty="0" smtClean="0"/>
              <a:t>informacji;</a:t>
            </a:r>
            <a:endParaRPr lang="pl-PL" dirty="0"/>
          </a:p>
          <a:p>
            <a:pPr lvl="1"/>
            <a:r>
              <a:rPr lang="pl-PL" dirty="0"/>
              <a:t>ewentualne wyniki kontroli WIOŚ, IOŚ, </a:t>
            </a:r>
            <a:r>
              <a:rPr lang="pl-PL" dirty="0" smtClean="0"/>
              <a:t>NIK;</a:t>
            </a:r>
            <a:endParaRPr lang="pl-PL" dirty="0"/>
          </a:p>
          <a:p>
            <a:pPr lvl="1"/>
            <a:r>
              <a:rPr lang="pl-PL" dirty="0"/>
              <a:t>opinie </a:t>
            </a:r>
            <a:r>
              <a:rPr lang="pl-PL" dirty="0" smtClean="0"/>
              <a:t>mieszkańców;;</a:t>
            </a:r>
            <a:endParaRPr lang="pl-PL" dirty="0"/>
          </a:p>
          <a:p>
            <a:pPr lvl="1"/>
            <a:r>
              <a:rPr lang="pl-PL" dirty="0"/>
              <a:t> opinie NGO</a:t>
            </a:r>
          </a:p>
          <a:p>
            <a:pPr lvl="1"/>
            <a:r>
              <a:rPr lang="pl-PL" dirty="0"/>
              <a:t>pozostałe informacje o środowisku pozyskane od gmin, innych </a:t>
            </a:r>
            <a:r>
              <a:rPr lang="pl-PL" dirty="0" smtClean="0"/>
              <a:t>instytucji.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1518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ogółem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r>
              <a:rPr lang="pl-PL" sz="2000" dirty="0" smtClean="0"/>
              <a:t>Raport w listopadzie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69268" y="276726"/>
            <a:ext cx="7315200" cy="5708022"/>
          </a:xfrm>
        </p:spPr>
        <p:txBody>
          <a:bodyPr>
            <a:normAutofit/>
          </a:bodyPr>
          <a:lstStyle/>
          <a:p>
            <a:endParaRPr lang="pl-PL" dirty="0" smtClean="0"/>
          </a:p>
          <a:p>
            <a:r>
              <a:rPr lang="pl-PL" dirty="0" smtClean="0"/>
              <a:t>Gminy nie traktują </a:t>
            </a:r>
            <a:r>
              <a:rPr lang="pl-PL" dirty="0"/>
              <a:t>odpadów </a:t>
            </a:r>
            <a:r>
              <a:rPr lang="pl-PL" dirty="0" smtClean="0"/>
              <a:t>jak zasoby </a:t>
            </a:r>
            <a:r>
              <a:rPr lang="pl-PL" dirty="0"/>
              <a:t>a jako </a:t>
            </a:r>
            <a:r>
              <a:rPr lang="pl-PL" dirty="0" smtClean="0"/>
              <a:t>problem; </a:t>
            </a:r>
            <a:r>
              <a:rPr lang="pl-PL" dirty="0"/>
              <a:t>nie </a:t>
            </a:r>
            <a:r>
              <a:rPr lang="pl-PL" dirty="0" smtClean="0"/>
              <a:t>wyznaczają </a:t>
            </a:r>
            <a:r>
              <a:rPr lang="pl-PL" dirty="0"/>
              <a:t>celów w zakresie zapobiegania powstawaniu </a:t>
            </a:r>
            <a:r>
              <a:rPr lang="pl-PL" dirty="0" smtClean="0"/>
              <a:t>odpadów.</a:t>
            </a:r>
            <a:endParaRPr lang="pl-PL" dirty="0" smtClean="0"/>
          </a:p>
          <a:p>
            <a:r>
              <a:rPr lang="pl-PL" dirty="0" smtClean="0"/>
              <a:t>Sprawozdawczość, dostępne dane – wiarygodność? Rozbieżność danych uzyskanych z różnych </a:t>
            </a:r>
            <a:r>
              <a:rPr lang="pl-PL" dirty="0"/>
              <a:t>źródeł; </a:t>
            </a:r>
            <a:r>
              <a:rPr lang="pl-PL" dirty="0" smtClean="0"/>
              <a:t>bałagan </a:t>
            </a:r>
            <a:r>
              <a:rPr lang="pl-PL" dirty="0"/>
              <a:t>organizacyjny - </a:t>
            </a:r>
            <a:r>
              <a:rPr lang="pl-PL" sz="1600" dirty="0"/>
              <a:t>niektóre gminy nie wiedzą np. ile osób  nie uiszcza opłat za odbiór </a:t>
            </a:r>
            <a:r>
              <a:rPr lang="pl-PL" sz="1600" dirty="0" smtClean="0"/>
              <a:t>odpadów, albo ile mieszkańców zadeklarowało selektywną zbiórkę, nie potrafi podać łącznej kwoty pobranej od mieszkańców w danym roku.</a:t>
            </a:r>
            <a:endParaRPr lang="pl-PL" sz="1600" dirty="0"/>
          </a:p>
          <a:p>
            <a:r>
              <a:rPr lang="pl-PL" dirty="0" smtClean="0"/>
              <a:t>W większości przetargów na odbiór odpadów decydującym kryterium była najniższa cena (</a:t>
            </a:r>
            <a:r>
              <a:rPr lang="pl-PL" sz="1600" dirty="0" smtClean="0"/>
              <a:t>poza dwoma przypadkami, gdzie wskazano prowadzenie przez firmę akcji </a:t>
            </a:r>
            <a:r>
              <a:rPr lang="pl-PL" sz="1600" dirty="0" smtClean="0"/>
              <a:t>edukacyjnych</a:t>
            </a:r>
            <a:r>
              <a:rPr lang="pl-PL" sz="1600" dirty="0"/>
              <a:t> </a:t>
            </a:r>
            <a:r>
              <a:rPr lang="pl-PL" sz="1600" dirty="0" smtClean="0"/>
              <a:t>albo masę selektywnie zebranych odpadów).</a:t>
            </a:r>
            <a:endParaRPr lang="pl-PL" sz="1600" dirty="0" smtClean="0"/>
          </a:p>
          <a:p>
            <a:r>
              <a:rPr lang="pl-PL" dirty="0" smtClean="0"/>
              <a:t>W latach 2013 -2014 wzrosła liczba właścicieli od których odbierano </a:t>
            </a:r>
            <a:r>
              <a:rPr lang="pl-PL" dirty="0" smtClean="0"/>
              <a:t>odpady.</a:t>
            </a:r>
            <a:endParaRPr lang="pl-PL" dirty="0" smtClean="0"/>
          </a:p>
          <a:p>
            <a:r>
              <a:rPr lang="pl-PL" dirty="0"/>
              <a:t>Gminy bardzo rzadko korzystają z ustawowej możliwości kontrolowania podmiotów odpowiedzialnych za odbiór </a:t>
            </a:r>
            <a:r>
              <a:rPr lang="pl-PL" dirty="0" smtClean="0"/>
              <a:t>odpadów.</a:t>
            </a:r>
            <a:endParaRPr lang="pl-PL" dirty="0"/>
          </a:p>
          <a:p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81303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1"/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821252825"/>
              </p:ext>
            </p:extLst>
          </p:nvPr>
        </p:nvGraphicFramePr>
        <p:xfrm>
          <a:off x="-1" y="1694656"/>
          <a:ext cx="5739064" cy="47233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8172438"/>
              </p:ext>
            </p:extLst>
          </p:nvPr>
        </p:nvGraphicFramePr>
        <p:xfrm>
          <a:off x="5882459" y="1694656"/>
          <a:ext cx="6199895" cy="4205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479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000" dirty="0"/>
              <a:t>Osiągnięty poziom recyklingu, przygotowania do ponownego użycia następujących frakcji odpadów komunalnych: papieru, metali, tworzyw sztucznych i </a:t>
            </a:r>
            <a:r>
              <a:rPr lang="pl-PL" sz="2000" dirty="0" smtClean="0"/>
              <a:t>szkła</a:t>
            </a:r>
            <a:endParaRPr lang="pl-PL" sz="2000" dirty="0"/>
          </a:p>
        </p:txBody>
      </p:sp>
      <p:graphicFrame>
        <p:nvGraphicFramePr>
          <p:cNvPr id="6" name="Chart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3300044"/>
              </p:ext>
            </p:extLst>
          </p:nvPr>
        </p:nvGraphicFramePr>
        <p:xfrm>
          <a:off x="3868738" y="863600"/>
          <a:ext cx="7315200" cy="5121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0300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ogółem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Kampanie edukacyjne – Każda z analizowanych gmin przeprowadziła kampanię informacyjną, funkcjonują strony internetowe, niektóre gminy przygotowały spoty reklamowe, spotkania z mieszkańcami, bilbordy,  </a:t>
            </a:r>
            <a:r>
              <a:rPr lang="pl-PL" dirty="0" err="1" smtClean="0"/>
              <a:t>smsowe</a:t>
            </a:r>
            <a:r>
              <a:rPr lang="pl-PL" dirty="0" smtClean="0"/>
              <a:t> powiadomienie mieszkańców o odbiorze gabarytów</a:t>
            </a:r>
          </a:p>
          <a:p>
            <a:r>
              <a:rPr lang="pl-PL" dirty="0" smtClean="0"/>
              <a:t>Pomimo </a:t>
            </a:r>
            <a:r>
              <a:rPr lang="pl-PL" dirty="0"/>
              <a:t>kampanii edukacyjnych wiele osób wciąż nie wie czym są </a:t>
            </a:r>
            <a:r>
              <a:rPr lang="pl-PL" dirty="0" err="1"/>
              <a:t>PSZOKi</a:t>
            </a:r>
            <a:r>
              <a:rPr lang="pl-PL" dirty="0"/>
              <a:t> ani że można do nich oddawać </a:t>
            </a:r>
            <a:r>
              <a:rPr lang="pl-PL" dirty="0" smtClean="0"/>
              <a:t>odpady</a:t>
            </a:r>
            <a:r>
              <a:rPr lang="pl-PL" sz="1600" dirty="0" smtClean="0"/>
              <a:t> (niedogodne godziny otwarcia, zamknięte w weekend)</a:t>
            </a:r>
            <a:r>
              <a:rPr lang="pl-PL" dirty="0" smtClean="0"/>
              <a:t>; są gminy nie prowadzące </a:t>
            </a:r>
            <a:r>
              <a:rPr lang="pl-PL" dirty="0" err="1" smtClean="0"/>
              <a:t>PSZOKu</a:t>
            </a:r>
            <a:r>
              <a:rPr lang="pl-PL" dirty="0" smtClean="0"/>
              <a:t>, </a:t>
            </a:r>
          </a:p>
          <a:p>
            <a:r>
              <a:rPr lang="pl-PL" dirty="0" smtClean="0"/>
              <a:t>Jedyną </a:t>
            </a:r>
            <a:r>
              <a:rPr lang="pl-PL" dirty="0"/>
              <a:t>zachętą do prowadzenia selektywnej zbiórki przez mieszkańców w większości gmin jest mniejsza kwota pobierana od mieszkańców przy zbiórce selektywnej – </a:t>
            </a:r>
            <a:r>
              <a:rPr lang="pl-PL" sz="1600" dirty="0"/>
              <a:t>jedna z analizowanych gmin wprowadziła obowiązek segregacji </a:t>
            </a:r>
            <a:r>
              <a:rPr lang="pl-PL" sz="1600" dirty="0" smtClean="0"/>
              <a:t>odpadów (Pruszcz Gdański).</a:t>
            </a:r>
            <a:endParaRPr lang="pl-PL" sz="1600" dirty="0"/>
          </a:p>
        </p:txBody>
      </p:sp>
    </p:spTree>
    <p:extLst>
      <p:ext uri="{BB962C8B-B14F-4D97-AF65-F5344CB8AC3E}">
        <p14:creationId xmlns:p14="http://schemas.microsoft.com/office/powerpoint/2010/main" val="2886531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amka">
  <a:themeElements>
    <a:clrScheme name="Zielony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TC103457475[[fn=Ramka]]</Template>
  <TotalTime>2202</TotalTime>
  <Words>637</Words>
  <Application>Microsoft Office PowerPoint</Application>
  <PresentationFormat>Panoramiczny</PresentationFormat>
  <Paragraphs>62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Ramka</vt:lpstr>
      <vt:lpstr>„Segregujmy na serio-monitoring wdrażania przepisów  z zakresu gospodarki odpadami", projekt dofinansowany  w ramach środków Programu Obywatele dla Demokracji Mechanizmu Finansowego EOG.</vt:lpstr>
      <vt:lpstr>Organizatorzy   Patroni medialni </vt:lpstr>
      <vt:lpstr>Wyniki monitoringu wstępnego</vt:lpstr>
      <vt:lpstr>Monitoring szczegółowy </vt:lpstr>
      <vt:lpstr>Monitoring szczegółowy</vt:lpstr>
      <vt:lpstr>Wnioski ogółem   Raport w listopadzie   </vt:lpstr>
      <vt:lpstr>Prezentacja programu PowerPoint</vt:lpstr>
      <vt:lpstr>Osiągnięty poziom recyklingu, przygotowania do ponownego użycia następujących frakcji odpadów komunalnych: papieru, metali, tworzyw sztucznych i szkła</vt:lpstr>
      <vt:lpstr>Wnioski ogółem</vt:lpstr>
      <vt:lpstr>  Towarzystwo na rzecz Ziemi ul. Leszczyńskiej 7 32-600 Oświęcim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„Segregujmy na serio-monitoring wdrażania przepisów z zakresu gospodarki odpadami", projekt dofinansowany w ramach środków Programu Obywatele dla Demokracji Mechanizmu Finansowego EOG.</dc:title>
  <dc:creator>Barbara Gajewska</dc:creator>
  <cp:lastModifiedBy>Barbara Gajewska</cp:lastModifiedBy>
  <cp:revision>56</cp:revision>
  <dcterms:created xsi:type="dcterms:W3CDTF">2014-10-13T08:39:39Z</dcterms:created>
  <dcterms:modified xsi:type="dcterms:W3CDTF">2015-10-25T16:07:09Z</dcterms:modified>
</cp:coreProperties>
</file>